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9"/>
  </p:notesMasterIdLst>
  <p:sldIdLst>
    <p:sldId id="323" r:id="rId2"/>
    <p:sldId id="274" r:id="rId3"/>
    <p:sldId id="257" r:id="rId4"/>
    <p:sldId id="258" r:id="rId5"/>
    <p:sldId id="260" r:id="rId6"/>
    <p:sldId id="261" r:id="rId7"/>
    <p:sldId id="262" r:id="rId8"/>
    <p:sldId id="263" r:id="rId9"/>
    <p:sldId id="264" r:id="rId10"/>
    <p:sldId id="265" r:id="rId11"/>
    <p:sldId id="266" r:id="rId12"/>
    <p:sldId id="279" r:id="rId13"/>
    <p:sldId id="280" r:id="rId14"/>
    <p:sldId id="271" r:id="rId15"/>
    <p:sldId id="281" r:id="rId16"/>
    <p:sldId id="273" r:id="rId17"/>
    <p:sldId id="334" r:id="rId18"/>
    <p:sldId id="284" r:id="rId19"/>
    <p:sldId id="278" r:id="rId20"/>
    <p:sldId id="282" r:id="rId21"/>
    <p:sldId id="283" r:id="rId22"/>
    <p:sldId id="321" r:id="rId23"/>
    <p:sldId id="290" r:id="rId24"/>
    <p:sldId id="292" r:id="rId25"/>
    <p:sldId id="293" r:id="rId26"/>
    <p:sldId id="286" r:id="rId27"/>
    <p:sldId id="285" r:id="rId28"/>
    <p:sldId id="287" r:id="rId29"/>
    <p:sldId id="288" r:id="rId30"/>
    <p:sldId id="294" r:id="rId31"/>
    <p:sldId id="295" r:id="rId32"/>
    <p:sldId id="346" r:id="rId33"/>
    <p:sldId id="315" r:id="rId34"/>
    <p:sldId id="312" r:id="rId35"/>
    <p:sldId id="322" r:id="rId36"/>
    <p:sldId id="313" r:id="rId37"/>
    <p:sldId id="325" r:id="rId38"/>
    <p:sldId id="332" r:id="rId39"/>
    <p:sldId id="331" r:id="rId40"/>
    <p:sldId id="317" r:id="rId41"/>
    <p:sldId id="333" r:id="rId42"/>
    <p:sldId id="318" r:id="rId43"/>
    <p:sldId id="319" r:id="rId44"/>
    <p:sldId id="320" r:id="rId45"/>
    <p:sldId id="337" r:id="rId46"/>
    <p:sldId id="335" r:id="rId47"/>
    <p:sldId id="326" r:id="rId48"/>
    <p:sldId id="327" r:id="rId49"/>
    <p:sldId id="328" r:id="rId50"/>
    <p:sldId id="329" r:id="rId51"/>
    <p:sldId id="336" r:id="rId52"/>
    <p:sldId id="311" r:id="rId53"/>
    <p:sldId id="300" r:id="rId54"/>
    <p:sldId id="301" r:id="rId55"/>
    <p:sldId id="338" r:id="rId56"/>
    <p:sldId id="339" r:id="rId57"/>
    <p:sldId id="303" r:id="rId58"/>
    <p:sldId id="302" r:id="rId59"/>
    <p:sldId id="341" r:id="rId60"/>
    <p:sldId id="340" r:id="rId61"/>
    <p:sldId id="297" r:id="rId62"/>
    <p:sldId id="298" r:id="rId63"/>
    <p:sldId id="310" r:id="rId64"/>
    <p:sldId id="299" r:id="rId65"/>
    <p:sldId id="343" r:id="rId66"/>
    <p:sldId id="344" r:id="rId67"/>
    <p:sldId id="342" r:id="rId68"/>
    <p:sldId id="345" r:id="rId69"/>
    <p:sldId id="314" r:id="rId70"/>
    <p:sldId id="304" r:id="rId71"/>
    <p:sldId id="307" r:id="rId72"/>
    <p:sldId id="305" r:id="rId73"/>
    <p:sldId id="308" r:id="rId74"/>
    <p:sldId id="306" r:id="rId75"/>
    <p:sldId id="309" r:id="rId76"/>
    <p:sldId id="347" r:id="rId77"/>
    <p:sldId id="275" r:id="rId7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6B8AD9DC-EE6A-48BA-A389-B84190635F00}" type="datetimeFigureOut">
              <a:rPr lang="en-US"/>
              <a:pPr>
                <a:defRPr/>
              </a:pPr>
              <a:t>06-May-19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5D4F1AB9-FAF5-4E2D-9FF3-FD2DF511E1E6}"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4F675150-D1D0-4296-B7CF-C050E545A43D}" type="slidenum">
              <a:rPr lang="en-US" smtClean="0"/>
              <a:pPr/>
              <a:t>2</a:t>
            </a:fld>
            <a:endParaRPr lang="en-US"/>
          </a:p>
        </p:txBody>
      </p:sp>
      <p:sp>
        <p:nvSpPr>
          <p:cNvPr id="2969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970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4F675150-D1D0-4296-B7CF-C050E545A43D}" type="slidenum">
              <a:rPr lang="en-US" smtClean="0"/>
              <a:pPr/>
              <a:t>17</a:t>
            </a:fld>
            <a:endParaRPr lang="en-US"/>
          </a:p>
        </p:txBody>
      </p:sp>
      <p:sp>
        <p:nvSpPr>
          <p:cNvPr id="2969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970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9900474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4" name="Rectangle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Rectangle 4"/>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5"/>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7" name="Date Placeholder 27"/>
          <p:cNvSpPr>
            <a:spLocks noGrp="1"/>
          </p:cNvSpPr>
          <p:nvPr>
            <p:ph type="dt" sz="half" idx="10"/>
          </p:nvPr>
        </p:nvSpPr>
        <p:spPr>
          <a:xfrm>
            <a:off x="76200" y="6069013"/>
            <a:ext cx="2057400" cy="685800"/>
          </a:xfrm>
        </p:spPr>
        <p:txBody>
          <a:bodyPr>
            <a:noAutofit/>
          </a:bodyPr>
          <a:lstStyle>
            <a:lvl1pPr algn="ctr">
              <a:defRPr sz="2000">
                <a:solidFill>
                  <a:srgbClr val="FFFFFF"/>
                </a:solidFill>
              </a:defRPr>
            </a:lvl1pPr>
          </a:lstStyle>
          <a:p>
            <a:pPr>
              <a:defRPr/>
            </a:pPr>
            <a:endParaRPr lang="en-US"/>
          </a:p>
        </p:txBody>
      </p:sp>
      <p:sp>
        <p:nvSpPr>
          <p:cNvPr id="10" name="Footer Placeholder 16"/>
          <p:cNvSpPr>
            <a:spLocks noGrp="1"/>
          </p:cNvSpPr>
          <p:nvPr>
            <p:ph type="ftr" sz="quarter" idx="11"/>
          </p:nvPr>
        </p:nvSpPr>
        <p:spPr>
          <a:xfrm>
            <a:off x="2085975" y="236538"/>
            <a:ext cx="5867400" cy="365125"/>
          </a:xfrm>
        </p:spPr>
        <p:txBody>
          <a:bodyPr/>
          <a:lstStyle>
            <a:lvl1pPr algn="r">
              <a:defRPr>
                <a:solidFill>
                  <a:schemeClr val="tx2"/>
                </a:solidFill>
              </a:defRPr>
            </a:lvl1pPr>
          </a:lstStyle>
          <a:p>
            <a:pPr>
              <a:defRPr/>
            </a:pPr>
            <a:endParaRPr lang="en-US"/>
          </a:p>
        </p:txBody>
      </p:sp>
      <p:sp>
        <p:nvSpPr>
          <p:cNvPr id="11"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pPr>
              <a:defRPr/>
            </a:pPr>
            <a:fld id="{F39D0E02-FF18-4137-8EA7-39892E1944D7}"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93334313-6AA3-4E87-83BA-0B1D59A78A56}"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Vertical Title 1"/>
          <p:cNvSpPr>
            <a:spLocks noGrp="1"/>
          </p:cNvSpPr>
          <p:nvPr>
            <p:ph type="title" orient="vert"/>
          </p:nvPr>
        </p:nvSpPr>
        <p:spPr>
          <a:xfrm>
            <a:off x="6553200" y="609600"/>
            <a:ext cx="2057400" cy="5516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6553200" y="6248400"/>
            <a:ext cx="2209800" cy="365125"/>
          </a:xfrm>
        </p:spPr>
        <p:txBody>
          <a:bodyPr/>
          <a:lstStyle>
            <a:lvl1pPr>
              <a:defRPr/>
            </a:lvl1pPr>
          </a:lstStyle>
          <a:p>
            <a:pPr>
              <a:defRPr/>
            </a:pPr>
            <a:endParaRPr lang="en-US"/>
          </a:p>
        </p:txBody>
      </p:sp>
      <p:sp>
        <p:nvSpPr>
          <p:cNvPr id="8" name="Footer Placeholder 4"/>
          <p:cNvSpPr>
            <a:spLocks noGrp="1"/>
          </p:cNvSpPr>
          <p:nvPr>
            <p:ph type="ftr" sz="quarter" idx="11"/>
          </p:nvPr>
        </p:nvSpPr>
        <p:spPr>
          <a:xfrm>
            <a:off x="457200" y="6248400"/>
            <a:ext cx="5573713" cy="365125"/>
          </a:xfrm>
        </p:spPr>
        <p:txBody>
          <a:bodyPr/>
          <a:lstStyle>
            <a:lvl1pPr>
              <a:defRPr/>
            </a:lvl1pPr>
          </a:lstStyle>
          <a:p>
            <a:pPr>
              <a:defRPr/>
            </a:pPr>
            <a:endParaRPr lang="en-US"/>
          </a:p>
        </p:txBody>
      </p:sp>
      <p:sp>
        <p:nvSpPr>
          <p:cNvPr id="9" name="Slide Number Placeholder 5"/>
          <p:cNvSpPr>
            <a:spLocks noGrp="1"/>
          </p:cNvSpPr>
          <p:nvPr>
            <p:ph type="sldNum" sz="quarter" idx="12"/>
          </p:nvPr>
        </p:nvSpPr>
        <p:spPr>
          <a:xfrm rot="5400000">
            <a:off x="5989638" y="144462"/>
            <a:ext cx="533400" cy="244475"/>
          </a:xfrm>
        </p:spPr>
        <p:txBody>
          <a:bodyPr/>
          <a:lstStyle>
            <a:lvl1pPr>
              <a:defRPr/>
            </a:lvl1pPr>
          </a:lstStyle>
          <a:p>
            <a:pPr>
              <a:defRPr/>
            </a:pPr>
            <a:fld id="{1FB5021D-5D90-4DA4-B618-0987FFBD996D}"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a:t>Click to edit Master title style</a:t>
            </a:r>
          </a:p>
        </p:txBody>
      </p:sp>
      <p:sp>
        <p:nvSpPr>
          <p:cNvPr id="8" name="Content Placeholder 7"/>
          <p:cNvSpPr>
            <a:spLocks noGrp="1"/>
          </p:cNvSpPr>
          <p:nvPr>
            <p:ph sz="quarter" idx="1"/>
          </p:nvPr>
        </p:nvSpPr>
        <p:spPr>
          <a:xfrm>
            <a:off x="612648" y="1600200"/>
            <a:ext cx="81534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F51D405F-6E2C-44BA-9E64-845DC5A750C9}"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 name="Text Placehold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a:t>Click to edit Master title style</a:t>
            </a:r>
          </a:p>
        </p:txBody>
      </p:sp>
      <p:sp>
        <p:nvSpPr>
          <p:cNvPr id="7" name="Date Placeholder 11"/>
          <p:cNvSpPr>
            <a:spLocks noGrp="1"/>
          </p:cNvSpPr>
          <p:nvPr>
            <p:ph type="dt" sz="half" idx="10"/>
          </p:nvPr>
        </p:nvSpPr>
        <p:spPr/>
        <p:txBody>
          <a:bodyPr/>
          <a:lstStyle>
            <a:lvl1pPr>
              <a:defRPr/>
            </a:lvl1pPr>
          </a:lstStyle>
          <a:p>
            <a:pPr>
              <a:defRPr/>
            </a:pPr>
            <a:endParaRPr lang="en-US"/>
          </a:p>
        </p:txBody>
      </p:sp>
      <p:sp>
        <p:nvSpPr>
          <p:cNvPr id="8" name="Slide Number Placeholder 12"/>
          <p:cNvSpPr>
            <a:spLocks noGrp="1"/>
          </p:cNvSpPr>
          <p:nvPr>
            <p:ph type="sldNum" sz="quarter" idx="11"/>
          </p:nvPr>
        </p:nvSpPr>
        <p:spPr>
          <a:xfrm>
            <a:off x="0" y="1752600"/>
            <a:ext cx="1295400" cy="701675"/>
          </a:xfrm>
        </p:spPr>
        <p:txBody>
          <a:bodyPr>
            <a:noAutofit/>
          </a:bodyPr>
          <a:lstStyle>
            <a:lvl1pPr>
              <a:defRPr sz="2400">
                <a:solidFill>
                  <a:srgbClr val="FFFFFF"/>
                </a:solidFill>
              </a:defRPr>
            </a:lvl1pPr>
          </a:lstStyle>
          <a:p>
            <a:pPr>
              <a:defRPr/>
            </a:pPr>
            <a:fld id="{EDA3AF03-4A99-4DB6-A0C8-8361136A1E68}" type="slidenum">
              <a:rPr lang="en-US"/>
              <a:pPr>
                <a:defRPr/>
              </a:pPr>
              <a:t>‹#›</a:t>
            </a:fld>
            <a:endParaRPr lang="en-US"/>
          </a:p>
        </p:txBody>
      </p:sp>
      <p:sp>
        <p:nvSpPr>
          <p:cNvPr id="9" name="Footer Placeholder 13"/>
          <p:cNvSpPr>
            <a:spLocks noGrp="1"/>
          </p:cNvSpPr>
          <p:nvPr>
            <p:ph type="ftr" sz="quarter" idx="12"/>
          </p:nvPr>
        </p:nvSpPr>
        <p:spPr/>
        <p:txBody>
          <a:bodyPr/>
          <a:lstStyle>
            <a:lvl1pPr>
              <a:defRPr/>
            </a:lvl1pPr>
          </a:lstStyle>
          <a:p>
            <a:pPr>
              <a:defRPr/>
            </a:pP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844901"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7"/>
          <p:cNvSpPr>
            <a:spLocks noGrp="1"/>
          </p:cNvSpPr>
          <p:nvPr>
            <p:ph type="dt" sz="half" idx="10"/>
          </p:nvPr>
        </p:nvSpPr>
        <p:spPr/>
        <p:txBody>
          <a:bodyPr rtlCol="0"/>
          <a:lstStyle>
            <a:lvl1pPr>
              <a:defRPr/>
            </a:lvl1pPr>
          </a:lstStyle>
          <a:p>
            <a:pPr>
              <a:defRPr/>
            </a:pPr>
            <a:endParaRPr lang="en-US"/>
          </a:p>
        </p:txBody>
      </p:sp>
      <p:sp>
        <p:nvSpPr>
          <p:cNvPr id="6" name="Slide Number Placeholder 9"/>
          <p:cNvSpPr>
            <a:spLocks noGrp="1"/>
          </p:cNvSpPr>
          <p:nvPr>
            <p:ph type="sldNum" sz="quarter" idx="11"/>
          </p:nvPr>
        </p:nvSpPr>
        <p:spPr/>
        <p:txBody>
          <a:bodyPr rtlCol="0"/>
          <a:lstStyle>
            <a:lvl1pPr>
              <a:defRPr/>
            </a:lvl1pPr>
          </a:lstStyle>
          <a:p>
            <a:pPr>
              <a:defRPr/>
            </a:pPr>
            <a:fld id="{3F45DE82-BB17-44D0-A1A5-7564C0D29FB5}" type="slidenum">
              <a:rPr lang="en-US"/>
              <a:pPr>
                <a:defRPr/>
              </a:pPr>
              <a:t>‹#›</a:t>
            </a:fld>
            <a:endParaRPr lang="en-US"/>
          </a:p>
        </p:txBody>
      </p:sp>
      <p:sp>
        <p:nvSpPr>
          <p:cNvPr id="7" name="Footer Placeholder 11"/>
          <p:cNvSpPr>
            <a:spLocks noGrp="1"/>
          </p:cNvSpPr>
          <p:nvPr>
            <p:ph type="ftr" sz="quarter" idx="12"/>
          </p:nvPr>
        </p:nvSpPr>
        <p:spPr/>
        <p:txBody>
          <a:bodyPr rtlCol="0"/>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4800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7" name="Date Placeholder 9"/>
          <p:cNvSpPr>
            <a:spLocks noGrp="1"/>
          </p:cNvSpPr>
          <p:nvPr>
            <p:ph type="dt" sz="half" idx="10"/>
          </p:nvPr>
        </p:nvSpPr>
        <p:spPr/>
        <p:txBody>
          <a:bodyPr rtlCol="0"/>
          <a:lstStyle>
            <a:lvl1pPr>
              <a:defRPr/>
            </a:lvl1pPr>
          </a:lstStyle>
          <a:p>
            <a:pPr>
              <a:defRPr/>
            </a:pPr>
            <a:endParaRPr lang="en-US"/>
          </a:p>
        </p:txBody>
      </p:sp>
      <p:sp>
        <p:nvSpPr>
          <p:cNvPr id="8" name="Slide Number Placeholder 11"/>
          <p:cNvSpPr>
            <a:spLocks noGrp="1"/>
          </p:cNvSpPr>
          <p:nvPr>
            <p:ph type="sldNum" sz="quarter" idx="11"/>
          </p:nvPr>
        </p:nvSpPr>
        <p:spPr/>
        <p:txBody>
          <a:bodyPr rtlCol="0"/>
          <a:lstStyle>
            <a:lvl1pPr>
              <a:defRPr/>
            </a:lvl1pPr>
          </a:lstStyle>
          <a:p>
            <a:pPr>
              <a:defRPr/>
            </a:pPr>
            <a:fld id="{19D4F72A-58BE-493C-B53E-0B8059C9BCB4}" type="slidenum">
              <a:rPr lang="en-US"/>
              <a:pPr>
                <a:defRPr/>
              </a:pPr>
              <a:t>‹#›</a:t>
            </a:fld>
            <a:endParaRPr lang="en-US"/>
          </a:p>
        </p:txBody>
      </p:sp>
      <p:sp>
        <p:nvSpPr>
          <p:cNvPr id="9" name="Footer Placeholder 13"/>
          <p:cNvSpPr>
            <a:spLocks noGrp="1"/>
          </p:cNvSpPr>
          <p:nvPr>
            <p:ph type="ftr" sz="quarter" idx="12"/>
          </p:nvPr>
        </p:nvSpPr>
        <p:spPr/>
        <p:txBody>
          <a:bodyPr rtlCol="0"/>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endParaRPr lang="en-US"/>
          </a:p>
        </p:txBody>
      </p:sp>
      <p:sp>
        <p:nvSpPr>
          <p:cNvPr id="4" name="Footer Placeholder 2"/>
          <p:cNvSpPr>
            <a:spLocks noGrp="1"/>
          </p:cNvSpPr>
          <p:nvPr>
            <p:ph type="ftr" sz="quarter" idx="11"/>
          </p:nvPr>
        </p:nvSpPr>
        <p:spPr/>
        <p:txBody>
          <a:bodyPr/>
          <a:lstStyle>
            <a:lvl1pPr>
              <a:defRPr/>
            </a:lvl1pPr>
          </a:lstStyle>
          <a:p>
            <a:pPr>
              <a:defRPr/>
            </a:pPr>
            <a:endParaRPr lang="en-US"/>
          </a:p>
        </p:txBody>
      </p:sp>
      <p:sp>
        <p:nvSpPr>
          <p:cNvPr id="5" name="Slide Number Placeholder 22"/>
          <p:cNvSpPr>
            <a:spLocks noGrp="1"/>
          </p:cNvSpPr>
          <p:nvPr>
            <p:ph type="sldNum" sz="quarter" idx="12"/>
          </p:nvPr>
        </p:nvSpPr>
        <p:spPr/>
        <p:txBody>
          <a:bodyPr/>
          <a:lstStyle>
            <a:lvl1pPr>
              <a:defRPr/>
            </a:lvl1pPr>
          </a:lstStyle>
          <a:p>
            <a:pPr>
              <a:defRPr/>
            </a:pPr>
            <a:fld id="{3427C98C-9E81-420F-BC5E-960C208AABC8}"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pPr>
              <a:defRPr/>
            </a:pPr>
            <a:fld id="{DA5763B7-B994-4C8C-99A1-00640D831839}"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a:t>Click to edit Master title style</a:t>
            </a:r>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DE5F4BDE-94ED-4D9B-9301-805C746AEDE1}"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a:t>Click to edit Master title style</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11"/>
          <p:cNvSpPr>
            <a:spLocks noGrp="1"/>
          </p:cNvSpPr>
          <p:nvPr>
            <p:ph type="dt" sz="half" idx="10"/>
          </p:nvPr>
        </p:nvSpPr>
        <p:spPr>
          <a:xfrm>
            <a:off x="6248400" y="6248400"/>
            <a:ext cx="2667000" cy="365125"/>
          </a:xfrm>
        </p:spPr>
        <p:txBody>
          <a:bodyPr rtlCol="0"/>
          <a:lstStyle>
            <a:lvl1pPr>
              <a:defRPr/>
            </a:lvl1pPr>
          </a:lstStyle>
          <a:p>
            <a:pPr>
              <a:defRPr/>
            </a:pPr>
            <a:endParaRPr lang="en-US"/>
          </a:p>
        </p:txBody>
      </p:sp>
      <p:sp>
        <p:nvSpPr>
          <p:cNvPr id="10" name="Slide Number Placeholder 12"/>
          <p:cNvSpPr>
            <a:spLocks noGrp="1"/>
          </p:cNvSpPr>
          <p:nvPr>
            <p:ph type="sldNum" sz="quarter" idx="11"/>
          </p:nvPr>
        </p:nvSpPr>
        <p:spPr>
          <a:xfrm>
            <a:off x="0" y="4667250"/>
            <a:ext cx="1447800" cy="663575"/>
          </a:xfrm>
        </p:spPr>
        <p:txBody>
          <a:bodyPr rtlCol="0"/>
          <a:lstStyle>
            <a:lvl1pPr>
              <a:defRPr sz="2800"/>
            </a:lvl1pPr>
          </a:lstStyle>
          <a:p>
            <a:pPr>
              <a:defRPr/>
            </a:pPr>
            <a:fld id="{B94B2614-8787-4FBA-BDB5-4067C971B98D}" type="slidenum">
              <a:rPr lang="en-US"/>
              <a:pPr>
                <a:defRPr/>
              </a:pPr>
              <a:t>‹#›</a:t>
            </a:fld>
            <a:endParaRPr lang="en-US"/>
          </a:p>
        </p:txBody>
      </p:sp>
      <p:sp>
        <p:nvSpPr>
          <p:cNvPr id="11" name="Footer Placeholder 13"/>
          <p:cNvSpPr>
            <a:spLocks noGrp="1"/>
          </p:cNvSpPr>
          <p:nvPr>
            <p:ph type="ftr" sz="quarter" idx="12"/>
          </p:nvPr>
        </p:nvSpPr>
        <p:spPr>
          <a:xfrm>
            <a:off x="1600200" y="6248400"/>
            <a:ext cx="4572000" cy="365125"/>
          </a:xfrm>
        </p:spPr>
        <p:txBody>
          <a:bodyPr rtlCol="0"/>
          <a:lstStyle>
            <a:lvl1pPr>
              <a:defRPr/>
            </a:lvl1pPr>
          </a:lstStyle>
          <a:p>
            <a:pPr>
              <a:defRPr/>
            </a:pPr>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pPr>
              <a:defRPr/>
            </a:pPr>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anchor="ctr"/>
          <a:lstStyle>
            <a:lvl1pPr algn="r" eaLnBrk="1" latinLnBrk="0" hangingPunct="1">
              <a:defRPr kumimoji="0" sz="1400">
                <a:solidFill>
                  <a:schemeClr val="tx2"/>
                </a:solidFill>
              </a:defRPr>
            </a:lvl1pPr>
          </a:lstStyle>
          <a:p>
            <a:pPr>
              <a:defRPr/>
            </a:pPr>
            <a:endParaRPr lang="en-US"/>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anchor="ctr" anchorCtr="0">
            <a:normAutofit/>
          </a:bodyPr>
          <a:lstStyle>
            <a:lvl1pPr algn="ctr" eaLnBrk="1" latinLnBrk="0" hangingPunct="1">
              <a:defRPr kumimoji="0" sz="1400" b="1">
                <a:solidFill>
                  <a:srgbClr val="FFFFFF"/>
                </a:solidFill>
              </a:defRPr>
            </a:lvl1pPr>
          </a:lstStyle>
          <a:p>
            <a:pPr>
              <a:defRPr/>
            </a:pPr>
            <a:fld id="{2F8D355C-E0EE-48AC-BF9B-819BBFE3912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19" r:id="rId1"/>
    <p:sldLayoutId id="2147483715" r:id="rId2"/>
    <p:sldLayoutId id="2147483720" r:id="rId3"/>
    <p:sldLayoutId id="2147483721" r:id="rId4"/>
    <p:sldLayoutId id="2147483722" r:id="rId5"/>
    <p:sldLayoutId id="2147483716" r:id="rId6"/>
    <p:sldLayoutId id="2147483723" r:id="rId7"/>
    <p:sldLayoutId id="2147483717" r:id="rId8"/>
    <p:sldLayoutId id="2147483724" r:id="rId9"/>
    <p:sldLayoutId id="2147483718" r:id="rId10"/>
    <p:sldLayoutId id="2147483725" r:id="rId11"/>
  </p:sldLayoutIdLst>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defRPr>
      </a:lvl2pPr>
      <a:lvl3pPr algn="l" rtl="0" eaLnBrk="0" fontAlgn="base" hangingPunct="0">
        <a:spcBef>
          <a:spcPct val="0"/>
        </a:spcBef>
        <a:spcAft>
          <a:spcPct val="0"/>
        </a:spcAft>
        <a:defRPr sz="4400">
          <a:solidFill>
            <a:schemeClr val="tx2"/>
          </a:solidFill>
          <a:latin typeface="Tw Cen MT" pitchFamily="34" charset="0"/>
        </a:defRPr>
      </a:lvl3pPr>
      <a:lvl4pPr algn="l" rtl="0" eaLnBrk="0" fontAlgn="base" hangingPunct="0">
        <a:spcBef>
          <a:spcPct val="0"/>
        </a:spcBef>
        <a:spcAft>
          <a:spcPct val="0"/>
        </a:spcAft>
        <a:defRPr sz="4400">
          <a:solidFill>
            <a:schemeClr val="tx2"/>
          </a:solidFill>
          <a:latin typeface="Tw Cen MT" pitchFamily="34" charset="0"/>
        </a:defRPr>
      </a:lvl4pPr>
      <a:lvl5pPr algn="l" rtl="0" eaLnBrk="0" fontAlgn="base" hangingPunct="0">
        <a:spcBef>
          <a:spcPct val="0"/>
        </a:spcBef>
        <a:spcAft>
          <a:spcPct val="0"/>
        </a:spcAft>
        <a:defRPr sz="4400">
          <a:solidFill>
            <a:schemeClr val="tx2"/>
          </a:solidFill>
          <a:latin typeface="Tw Cen MT" pitchFamily="34" charset="0"/>
        </a:defRPr>
      </a:lvl5pPr>
      <a:lvl6pPr marL="457200" algn="l" rtl="0" fontAlgn="base">
        <a:spcBef>
          <a:spcPct val="0"/>
        </a:spcBef>
        <a:spcAft>
          <a:spcPct val="0"/>
        </a:spcAft>
        <a:defRPr sz="4400">
          <a:solidFill>
            <a:schemeClr val="tx2"/>
          </a:solidFill>
          <a:latin typeface="Tw Cen MT" pitchFamily="34" charset="0"/>
        </a:defRPr>
      </a:lvl6pPr>
      <a:lvl7pPr marL="914400" algn="l" rtl="0" fontAlgn="base">
        <a:spcBef>
          <a:spcPct val="0"/>
        </a:spcBef>
        <a:spcAft>
          <a:spcPct val="0"/>
        </a:spcAft>
        <a:defRPr sz="4400">
          <a:solidFill>
            <a:schemeClr val="tx2"/>
          </a:solidFill>
          <a:latin typeface="Tw Cen MT" pitchFamily="34" charset="0"/>
        </a:defRPr>
      </a:lvl7pPr>
      <a:lvl8pPr marL="1371600" algn="l" rtl="0" fontAlgn="base">
        <a:spcBef>
          <a:spcPct val="0"/>
        </a:spcBef>
        <a:spcAft>
          <a:spcPct val="0"/>
        </a:spcAft>
        <a:defRPr sz="4400">
          <a:solidFill>
            <a:schemeClr val="tx2"/>
          </a:solidFill>
          <a:latin typeface="Tw Cen MT" pitchFamily="34" charset="0"/>
        </a:defRPr>
      </a:lvl8pPr>
      <a:lvl9pPr marL="1828800" algn="l" rtl="0" fontAlgn="base">
        <a:spcBef>
          <a:spcPct val="0"/>
        </a:spcBef>
        <a:spcAft>
          <a:spcPct val="0"/>
        </a:spcAft>
        <a:defRPr sz="4400">
          <a:solidFill>
            <a:schemeClr val="tx2"/>
          </a:solidFill>
          <a:latin typeface="Tw Cen MT"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confluence.atlassian.com/bitbucketserver/basic-git-commands-776639767.html" TargetMode="External"/><Relationship Id="rId2" Type="http://schemas.openxmlformats.org/officeDocument/2006/relationships/hyperlink" Target="https://git-scm.com/downloads" TargetMode="External"/><Relationship Id="rId1" Type="http://schemas.openxmlformats.org/officeDocument/2006/relationships/slideLayout" Target="../slideLayouts/slideLayout7.xml"/><Relationship Id="rId4" Type="http://schemas.openxmlformats.org/officeDocument/2006/relationships/hyperlink" Target="https://github.com/kapilsthakkar25"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cloud.docker.com/u/kapilsthakkar25/repository/docker/kapilsthakkar25/spaceshooter" TargetMode="External"/><Relationship Id="rId13" Type="http://schemas.openxmlformats.org/officeDocument/2006/relationships/hyperlink" Target="https://github.com/kapilsthakkar25/docker-nginx-php-mysql" TargetMode="External"/><Relationship Id="rId3" Type="http://schemas.openxmlformats.org/officeDocument/2006/relationships/hyperlink" Target="https://docs.docker.com/compose/install/" TargetMode="External"/><Relationship Id="rId7" Type="http://schemas.openxmlformats.org/officeDocument/2006/relationships/hyperlink" Target="https://hub.docker.com/" TargetMode="External"/><Relationship Id="rId12" Type="http://schemas.openxmlformats.org/officeDocument/2006/relationships/hyperlink" Target="https://github.com/kapilsthakkar25/space-shooter" TargetMode="External"/><Relationship Id="rId2" Type="http://schemas.openxmlformats.org/officeDocument/2006/relationships/hyperlink" Target="https://docs.docker.com/install/linux/docker-ce/centos/" TargetMode="External"/><Relationship Id="rId1" Type="http://schemas.openxmlformats.org/officeDocument/2006/relationships/slideLayout" Target="../slideLayouts/slideLayout7.xml"/><Relationship Id="rId6" Type="http://schemas.openxmlformats.org/officeDocument/2006/relationships/hyperlink" Target="https://www.tutorialspoint.com/docker/docker_compose.htm" TargetMode="External"/><Relationship Id="rId11" Type="http://schemas.openxmlformats.org/officeDocument/2006/relationships/hyperlink" Target="https://github.com/kapilsthakkar25/docker-wordpress" TargetMode="External"/><Relationship Id="rId5" Type="http://schemas.openxmlformats.org/officeDocument/2006/relationships/hyperlink" Target="https://docs.docker.com/develop/develop-images/dockerfile_best-practices/" TargetMode="External"/><Relationship Id="rId10" Type="http://schemas.openxmlformats.org/officeDocument/2006/relationships/hyperlink" Target="https://github.com/kapilsthakkar25/docker-mysql-php-example" TargetMode="External"/><Relationship Id="rId4" Type="http://schemas.openxmlformats.org/officeDocument/2006/relationships/hyperlink" Target="https://www.docker.com/products/docker-desktop" TargetMode="External"/><Relationship Id="rId9" Type="http://schemas.openxmlformats.org/officeDocument/2006/relationships/hyperlink" Target="https://github.com/kapilsthakkar25/webapp-repo" TargetMode="External"/><Relationship Id="rId14" Type="http://schemas.openxmlformats.org/officeDocument/2006/relationships/hyperlink" Target="https://github.com/kapilsthakkar25/docker-repo"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hyperlink" Target="https://kubernetes.io/docs/tasks/" TargetMode="External"/><Relationship Id="rId3" Type="http://schemas.openxmlformats.org/officeDocument/2006/relationships/hyperlink" Target="https://kubernetes.io/docs/setup/independent/create-cluster-kubeadm/" TargetMode="External"/><Relationship Id="rId7" Type="http://schemas.openxmlformats.org/officeDocument/2006/relationships/hyperlink" Target="https://kubernetes.io/docs/tutorials/kubernetes-basics/deploy-app/deploy-interactive/" TargetMode="External"/><Relationship Id="rId2" Type="http://schemas.openxmlformats.org/officeDocument/2006/relationships/hyperlink" Target="https://kubernetes.io/docs/setup/independent/install-kubeadm/" TargetMode="External"/><Relationship Id="rId1" Type="http://schemas.openxmlformats.org/officeDocument/2006/relationships/slideLayout" Target="../slideLayouts/slideLayout7.xml"/><Relationship Id="rId6" Type="http://schemas.openxmlformats.org/officeDocument/2006/relationships/hyperlink" Target="https://github.com/kapilsthakkar25/kubernetes-demo/blob/master/basic-example4.txt" TargetMode="External"/><Relationship Id="rId5" Type="http://schemas.openxmlformats.org/officeDocument/2006/relationships/hyperlink" Target="https://kubernetes.io/docs/tasks/tools/install-kubectl/" TargetMode="External"/><Relationship Id="rId4" Type="http://schemas.openxmlformats.org/officeDocument/2006/relationships/hyperlink" Target="https://kubernetes.io/docs/tasks/access-application-cluster/web-ui-dashboard/" TargetMode="External"/><Relationship Id="rId9" Type="http://schemas.openxmlformats.org/officeDocument/2006/relationships/hyperlink" Target="https://github.com/kapilsthakkar25/kubernetes-demo"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cloudacademy.com/learning-paths/introduction-ansible-23/"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ocs.ansible.com/ansible/latest/user_guide/quickstart.html" TargetMode="External"/><Relationship Id="rId2" Type="http://schemas.openxmlformats.org/officeDocument/2006/relationships/hyperlink" Target="https://docs.ansible.com/ansible/latest/installation_guide/intro_installation.html" TargetMode="External"/><Relationship Id="rId1" Type="http://schemas.openxmlformats.org/officeDocument/2006/relationships/slideLayout" Target="../slideLayouts/slideLayout7.xml"/><Relationship Id="rId4" Type="http://schemas.openxmlformats.org/officeDocument/2006/relationships/hyperlink" Target="https://github.com/kapilsthakkar25/ansible-project"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hyperlink" Target="https://github.com/kapilsthakkar25/spring-jenkins" TargetMode="External"/><Relationship Id="rId3" Type="http://schemas.openxmlformats.org/officeDocument/2006/relationships/hyperlink" Target="https://hub.docker.com/_/jenkins" TargetMode="External"/><Relationship Id="rId7" Type="http://schemas.openxmlformats.org/officeDocument/2006/relationships/hyperlink" Target="https://github.com/kapilsthakkar25/simple-java-maven-app" TargetMode="External"/><Relationship Id="rId2" Type="http://schemas.openxmlformats.org/officeDocument/2006/relationships/hyperlink" Target="https://linuxize.com/post/how-to-install-jenkins-on-centos-7/" TargetMode="External"/><Relationship Id="rId1" Type="http://schemas.openxmlformats.org/officeDocument/2006/relationships/slideLayout" Target="../slideLayouts/slideLayout7.xml"/><Relationship Id="rId6" Type="http://schemas.openxmlformats.org/officeDocument/2006/relationships/hyperlink" Target="https://github.com/kapilsthakkar25/pipeline-examples" TargetMode="External"/><Relationship Id="rId5" Type="http://schemas.openxmlformats.org/officeDocument/2006/relationships/hyperlink" Target="https://github.com/kapilsthakkar25/jenkins-lab-demo" TargetMode="External"/><Relationship Id="rId4" Type="http://schemas.openxmlformats.org/officeDocument/2006/relationships/hyperlink" Target="https://github.com/kapilsthakkar25/my-app" TargetMode="External"/><Relationship Id="rId9" Type="http://schemas.openxmlformats.org/officeDocument/2006/relationships/hyperlink" Target="https://github.com/kapilsthakkar25/maven-project"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kapilsthakkar25/nagios-eample/blob/master/Install-Nagios-Agent-on-client.txt" TargetMode="External"/><Relationship Id="rId2" Type="http://schemas.openxmlformats.org/officeDocument/2006/relationships/hyperlink" Target="https://github.com/kapilsthakkar25/nagios-eample/blob/master/nagios-server-install.txt" TargetMode="External"/><Relationship Id="rId1" Type="http://schemas.openxmlformats.org/officeDocument/2006/relationships/slideLayout" Target="../slideLayouts/slideLayout7.xml"/><Relationship Id="rId6" Type="http://schemas.openxmlformats.org/officeDocument/2006/relationships/hyperlink" Target="https://github.com/kapilsthakkar25/nagios-eample" TargetMode="External"/><Relationship Id="rId5" Type="http://schemas.openxmlformats.org/officeDocument/2006/relationships/hyperlink" Target="https://assets.nagios.com/downloads/nagioscore/docs/nagioscore/4/en/toc.html" TargetMode="External"/><Relationship Id="rId4" Type="http://schemas.openxmlformats.org/officeDocument/2006/relationships/hyperlink" Target="https://www.nagios.org/"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kapilsthakkar25" TargetMode="External"/><Relationship Id="rId2" Type="http://schemas.openxmlformats.org/officeDocument/2006/relationships/hyperlink" Target="mailto:kapilsthakkar25@gmail.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0EB083F-E40D-44E9-8FAC-62424C5FC9F2}"/>
              </a:ext>
            </a:extLst>
          </p:cNvPr>
          <p:cNvSpPr/>
          <p:nvPr/>
        </p:nvSpPr>
        <p:spPr>
          <a:xfrm>
            <a:off x="1143000" y="2057400"/>
            <a:ext cx="6629400" cy="3539430"/>
          </a:xfrm>
          <a:prstGeom prst="rect">
            <a:avLst/>
          </a:prstGeom>
        </p:spPr>
        <p:txBody>
          <a:bodyPr wrap="square">
            <a:spAutoFit/>
          </a:bodyPr>
          <a:lstStyle/>
          <a:p>
            <a:pPr marL="457200" indent="-457200">
              <a:buFont typeface="Wingdings" panose="05000000000000000000" pitchFamily="2" charset="2"/>
              <a:buChar char="q"/>
            </a:pPr>
            <a:r>
              <a:rPr lang="en-US" sz="2800" dirty="0">
                <a:latin typeface="Calibri" panose="020F0502020204030204" pitchFamily="34" charset="0"/>
                <a:cs typeface="Calibri" panose="020F0502020204030204" pitchFamily="34" charset="0"/>
              </a:rPr>
              <a:t>SDLC</a:t>
            </a:r>
          </a:p>
          <a:p>
            <a:pPr marL="457200" indent="-457200">
              <a:buFont typeface="Wingdings" panose="05000000000000000000" pitchFamily="2" charset="2"/>
              <a:buChar char="q"/>
            </a:pPr>
            <a:r>
              <a:rPr lang="en-US" sz="2800" dirty="0">
                <a:latin typeface="Calibri" panose="020F0502020204030204" pitchFamily="34" charset="0"/>
                <a:cs typeface="Calibri" panose="020F0502020204030204" pitchFamily="34" charset="0"/>
              </a:rPr>
              <a:t>Intro DevOps and tools</a:t>
            </a:r>
          </a:p>
          <a:p>
            <a:pPr marL="457200" indent="-457200">
              <a:buFont typeface="Wingdings" panose="05000000000000000000" pitchFamily="2" charset="2"/>
              <a:buChar char="q"/>
            </a:pPr>
            <a:r>
              <a:rPr lang="en-US" sz="2800" dirty="0">
                <a:latin typeface="Calibri" panose="020F0502020204030204" pitchFamily="34" charset="0"/>
                <a:cs typeface="Calibri" panose="020F0502020204030204" pitchFamily="34" charset="0"/>
              </a:rPr>
              <a:t>Git – Source Code Management</a:t>
            </a:r>
          </a:p>
          <a:p>
            <a:pPr marL="457200" indent="-457200">
              <a:buFont typeface="Wingdings" panose="05000000000000000000" pitchFamily="2" charset="2"/>
              <a:buChar char="q"/>
            </a:pPr>
            <a:r>
              <a:rPr lang="en-US" sz="2800" dirty="0">
                <a:latin typeface="Calibri" panose="020F0502020204030204" pitchFamily="34" charset="0"/>
                <a:cs typeface="Calibri" panose="020F0502020204030204" pitchFamily="34" charset="0"/>
              </a:rPr>
              <a:t>Docker – Containerization</a:t>
            </a:r>
          </a:p>
          <a:p>
            <a:pPr marL="457200" indent="-457200">
              <a:buFont typeface="Wingdings" panose="05000000000000000000" pitchFamily="2" charset="2"/>
              <a:buChar char="q"/>
            </a:pPr>
            <a:r>
              <a:rPr lang="en-US" sz="2800" dirty="0">
                <a:latin typeface="Calibri" panose="020F0502020204030204" pitchFamily="34" charset="0"/>
                <a:cs typeface="Calibri" panose="020F0502020204030204" pitchFamily="34" charset="0"/>
              </a:rPr>
              <a:t>Kubernetes – Orchestration</a:t>
            </a:r>
          </a:p>
          <a:p>
            <a:pPr marL="457200" indent="-457200">
              <a:buFont typeface="Wingdings" panose="05000000000000000000" pitchFamily="2" charset="2"/>
              <a:buChar char="q"/>
            </a:pPr>
            <a:r>
              <a:rPr lang="en-US" sz="2800" dirty="0">
                <a:latin typeface="Calibri" panose="020F0502020204030204" pitchFamily="34" charset="0"/>
                <a:cs typeface="Calibri" panose="020F0502020204030204" pitchFamily="34" charset="0"/>
              </a:rPr>
              <a:t>Ansible – Infra as a Code (</a:t>
            </a:r>
            <a:r>
              <a:rPr lang="en-US" sz="2800" dirty="0" err="1">
                <a:latin typeface="Calibri" panose="020F0502020204030204" pitchFamily="34" charset="0"/>
                <a:cs typeface="Calibri" panose="020F0502020204030204" pitchFamily="34" charset="0"/>
              </a:rPr>
              <a:t>IaC</a:t>
            </a:r>
            <a:r>
              <a:rPr lang="en-US" sz="2800" dirty="0">
                <a:latin typeface="Calibri" panose="020F0502020204030204" pitchFamily="34" charset="0"/>
                <a:cs typeface="Calibri" panose="020F0502020204030204" pitchFamily="34" charset="0"/>
              </a:rPr>
              <a:t>)</a:t>
            </a:r>
          </a:p>
          <a:p>
            <a:pPr marL="457200" indent="-457200">
              <a:buFont typeface="Wingdings" panose="05000000000000000000" pitchFamily="2" charset="2"/>
              <a:buChar char="q"/>
            </a:pPr>
            <a:r>
              <a:rPr lang="en-US" sz="2800" dirty="0">
                <a:latin typeface="Calibri" panose="020F0502020204030204" pitchFamily="34" charset="0"/>
                <a:cs typeface="Calibri" panose="020F0502020204030204" pitchFamily="34" charset="0"/>
              </a:rPr>
              <a:t>Jenkins – Continuous Integration</a:t>
            </a:r>
          </a:p>
          <a:p>
            <a:pPr marL="457200" indent="-457200">
              <a:buFont typeface="Wingdings" panose="05000000000000000000" pitchFamily="2" charset="2"/>
              <a:buChar char="q"/>
            </a:pPr>
            <a:r>
              <a:rPr lang="en-US" sz="2800" dirty="0">
                <a:latin typeface="Calibri" panose="020F0502020204030204" pitchFamily="34" charset="0"/>
                <a:cs typeface="Calibri" panose="020F0502020204030204" pitchFamily="34" charset="0"/>
              </a:rPr>
              <a:t>Nagios – Continuous Monitoring</a:t>
            </a:r>
          </a:p>
        </p:txBody>
      </p:sp>
      <p:sp>
        <p:nvSpPr>
          <p:cNvPr id="2" name="TextBox 1">
            <a:extLst>
              <a:ext uri="{FF2B5EF4-FFF2-40B4-BE49-F238E27FC236}">
                <a16:creationId xmlns:a16="http://schemas.microsoft.com/office/drawing/2014/main" id="{EDFE7A5D-504A-44A4-ADF5-FAFEBFC1646A}"/>
              </a:ext>
            </a:extLst>
          </p:cNvPr>
          <p:cNvSpPr txBox="1"/>
          <p:nvPr/>
        </p:nvSpPr>
        <p:spPr>
          <a:xfrm>
            <a:off x="1143000" y="553284"/>
            <a:ext cx="4876800" cy="707886"/>
          </a:xfrm>
          <a:prstGeom prst="rect">
            <a:avLst/>
          </a:prstGeom>
          <a:noFill/>
        </p:spPr>
        <p:txBody>
          <a:bodyPr wrap="square" rtlCol="0">
            <a:spAutoFit/>
          </a:bodyPr>
          <a:lstStyle/>
          <a:p>
            <a:r>
              <a:rPr lang="en-US" sz="4000" b="1" dirty="0">
                <a:latin typeface="Calibri" panose="020F0502020204030204" pitchFamily="34" charset="0"/>
                <a:cs typeface="Calibri" panose="020F0502020204030204" pitchFamily="34" charset="0"/>
              </a:rPr>
              <a:t>DevOps Training</a:t>
            </a:r>
          </a:p>
        </p:txBody>
      </p:sp>
    </p:spTree>
    <p:extLst>
      <p:ext uri="{BB962C8B-B14F-4D97-AF65-F5344CB8AC3E}">
        <p14:creationId xmlns:p14="http://schemas.microsoft.com/office/powerpoint/2010/main" val="2536738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12775" y="228600"/>
            <a:ext cx="8153400" cy="990600"/>
          </a:xfrm>
        </p:spPr>
        <p:txBody>
          <a:bodyPr/>
          <a:lstStyle/>
          <a:p>
            <a:pPr eaLnBrk="1" hangingPunct="1"/>
            <a:r>
              <a:rPr lang="en-US" altLang="ko-KR" b="1">
                <a:latin typeface="Calibri" panose="020F0502020204030204" pitchFamily="34" charset="0"/>
                <a:ea typeface="굴림" charset="-127"/>
                <a:cs typeface="Calibri" panose="020F0502020204030204" pitchFamily="34" charset="0"/>
              </a:rPr>
              <a:t>Maintenance</a:t>
            </a:r>
            <a:r>
              <a:rPr lang="en-US" altLang="ko-KR">
                <a:latin typeface="Calibri" panose="020F0502020204030204" pitchFamily="34" charset="0"/>
                <a:ea typeface="굴림" charset="-127"/>
                <a:cs typeface="Calibri" panose="020F0502020204030204" pitchFamily="34" charset="0"/>
              </a:rPr>
              <a:t> </a:t>
            </a:r>
            <a:endParaRPr lang="en-US">
              <a:latin typeface="Calibri" panose="020F0502020204030204" pitchFamily="34" charset="0"/>
              <a:cs typeface="Calibri" panose="020F0502020204030204" pitchFamily="34" charset="0"/>
            </a:endParaRPr>
          </a:p>
        </p:txBody>
      </p:sp>
      <p:sp>
        <p:nvSpPr>
          <p:cNvPr id="19459" name="Rectangle 3"/>
          <p:cNvSpPr>
            <a:spLocks noGrp="1" noChangeArrowheads="1"/>
          </p:cNvSpPr>
          <p:nvPr>
            <p:ph sz="quarter" idx="1"/>
          </p:nvPr>
        </p:nvSpPr>
        <p:spPr>
          <a:xfrm>
            <a:off x="612775" y="1600200"/>
            <a:ext cx="8153400" cy="4495800"/>
          </a:xfrm>
        </p:spPr>
        <p:txBody>
          <a:bodyPr/>
          <a:lstStyle/>
          <a:p>
            <a:pPr eaLnBrk="1" hangingPunct="1"/>
            <a:r>
              <a:rPr lang="en-US" altLang="ko-KR" sz="2400">
                <a:latin typeface="Calibri" panose="020F0502020204030204" pitchFamily="34" charset="0"/>
                <a:ea typeface="굴림" charset="-127"/>
                <a:cs typeface="Calibri" panose="020F0502020204030204" pitchFamily="34" charset="0"/>
              </a:rPr>
              <a:t>Once when the customers starts using the developed system then the actual problems comes up and needs to be solved from time to time. </a:t>
            </a:r>
          </a:p>
          <a:p>
            <a:pPr eaLnBrk="1" hangingPunct="1"/>
            <a:r>
              <a:rPr lang="en-US" altLang="ko-KR" sz="2400">
                <a:latin typeface="Calibri" panose="020F0502020204030204" pitchFamily="34" charset="0"/>
                <a:ea typeface="굴림" charset="-127"/>
                <a:cs typeface="Calibri" panose="020F0502020204030204" pitchFamily="34" charset="0"/>
              </a:rPr>
              <a:t>This process where the care is taken for the developed product is known as maintenance.</a:t>
            </a:r>
            <a:endParaRPr lang="en-US" sz="2400">
              <a:latin typeface="Calibri" panose="020F0502020204030204" pitchFamily="34" charset="0"/>
              <a:ea typeface="굴림" charset="-127"/>
              <a:cs typeface="Calibri" panose="020F0502020204030204" pitchFamily="34" charset="0"/>
            </a:endParaRPr>
          </a:p>
        </p:txBody>
      </p:sp>
      <p:pic>
        <p:nvPicPr>
          <p:cNvPr id="19460" name="Picture 5" descr="http://rocketdock.com/images/screenshots/System_Maintenance_Icon.png"/>
          <p:cNvPicPr>
            <a:picLocks noChangeAspect="1" noChangeArrowheads="1"/>
          </p:cNvPicPr>
          <p:nvPr/>
        </p:nvPicPr>
        <p:blipFill>
          <a:blip r:embed="rId2" cstate="print"/>
          <a:srcRect/>
          <a:stretch>
            <a:fillRect/>
          </a:stretch>
        </p:blipFill>
        <p:spPr bwMode="auto">
          <a:xfrm>
            <a:off x="5943600" y="3200400"/>
            <a:ext cx="3200400" cy="35052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12775" y="228600"/>
            <a:ext cx="8153400" cy="990600"/>
          </a:xfrm>
        </p:spPr>
        <p:txBody>
          <a:bodyPr/>
          <a:lstStyle/>
          <a:p>
            <a:pPr eaLnBrk="1" hangingPunct="1"/>
            <a:r>
              <a:rPr lang="en-US" b="1" dirty="0">
                <a:latin typeface="Calibri" panose="020F0502020204030204" pitchFamily="34" charset="0"/>
                <a:cs typeface="Calibri" panose="020F0502020204030204" pitchFamily="34" charset="0"/>
              </a:rPr>
              <a:t>Model of SDLC</a:t>
            </a:r>
          </a:p>
        </p:txBody>
      </p:sp>
      <p:sp>
        <p:nvSpPr>
          <p:cNvPr id="20483" name="Rectangle 3"/>
          <p:cNvSpPr>
            <a:spLocks noGrp="1" noChangeArrowheads="1"/>
          </p:cNvSpPr>
          <p:nvPr>
            <p:ph sz="quarter" idx="1"/>
          </p:nvPr>
        </p:nvSpPr>
        <p:spPr>
          <a:xfrm>
            <a:off x="457200" y="1366911"/>
            <a:ext cx="8229600" cy="5110089"/>
          </a:xfrm>
        </p:spPr>
        <p:txBody>
          <a:bodyPr/>
          <a:lstStyle/>
          <a:p>
            <a:pPr eaLnBrk="1" hangingPunct="1">
              <a:buFontTx/>
              <a:buNone/>
            </a:pPr>
            <a:r>
              <a:rPr lang="en-US" altLang="ko-KR" sz="2000" b="1" dirty="0">
                <a:latin typeface="Calibri" panose="020F0502020204030204" pitchFamily="34" charset="0"/>
                <a:ea typeface="굴림" charset="-127"/>
                <a:cs typeface="Calibri" panose="020F0502020204030204" pitchFamily="34" charset="0"/>
              </a:rPr>
              <a:t> </a:t>
            </a:r>
          </a:p>
          <a:p>
            <a:pPr marL="0" indent="0">
              <a:buNone/>
            </a:pPr>
            <a:r>
              <a:rPr lang="en-US" sz="2400" dirty="0">
                <a:latin typeface="Calibri" panose="020F0502020204030204" pitchFamily="34" charset="0"/>
                <a:cs typeface="Calibri" panose="020F0502020204030204" pitchFamily="34" charset="0"/>
              </a:rPr>
              <a:t>There are a number of software development life cycle models and those are implemented during the process of software development. Some of the popular SDLC models are as follows:</a:t>
            </a:r>
          </a:p>
          <a:p>
            <a:pPr marL="0" indent="0">
              <a:buNone/>
            </a:pP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Waterfall model</a:t>
            </a:r>
          </a:p>
          <a:p>
            <a:r>
              <a:rPr lang="en-US" sz="2400" dirty="0">
                <a:latin typeface="Calibri" panose="020F0502020204030204" pitchFamily="34" charset="0"/>
                <a:cs typeface="Calibri" panose="020F0502020204030204" pitchFamily="34" charset="0"/>
              </a:rPr>
              <a:t>Iterative model  (skip)</a:t>
            </a:r>
          </a:p>
          <a:p>
            <a:r>
              <a:rPr lang="en-US" sz="2400" dirty="0">
                <a:latin typeface="Calibri" panose="020F0502020204030204" pitchFamily="34" charset="0"/>
                <a:cs typeface="Calibri" panose="020F0502020204030204" pitchFamily="34" charset="0"/>
              </a:rPr>
              <a:t>Spiral model (skip)</a:t>
            </a:r>
          </a:p>
          <a:p>
            <a:r>
              <a:rPr lang="en-US" sz="2400" dirty="0">
                <a:latin typeface="Calibri" panose="020F0502020204030204" pitchFamily="34" charset="0"/>
                <a:cs typeface="Calibri" panose="020F0502020204030204" pitchFamily="34" charset="0"/>
              </a:rPr>
              <a:t>V-model (skip)</a:t>
            </a:r>
          </a:p>
          <a:p>
            <a:r>
              <a:rPr lang="en-US" sz="2400" dirty="0">
                <a:latin typeface="Calibri" panose="020F0502020204030204" pitchFamily="34" charset="0"/>
                <a:cs typeface="Calibri" panose="020F0502020204030204" pitchFamily="34" charset="0"/>
              </a:rPr>
              <a:t>Agile SDLC Model</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CE3D8-C01A-432D-BE66-AB57CC1002C0}"/>
              </a:ext>
            </a:extLst>
          </p:cNvPr>
          <p:cNvSpPr>
            <a:spLocks noGrp="1"/>
          </p:cNvSpPr>
          <p:nvPr>
            <p:ph type="title"/>
          </p:nvPr>
        </p:nvSpPr>
        <p:spPr>
          <a:xfrm>
            <a:off x="304800" y="266700"/>
            <a:ext cx="8153400" cy="990600"/>
          </a:xfrm>
        </p:spPr>
        <p:txBody>
          <a:bodyPr/>
          <a:lstStyle/>
          <a:p>
            <a:r>
              <a:rPr lang="en-US" dirty="0"/>
              <a:t>Waterfall</a:t>
            </a:r>
          </a:p>
        </p:txBody>
      </p:sp>
      <p:sp>
        <p:nvSpPr>
          <p:cNvPr id="3" name="Content Placeholder 2">
            <a:extLst>
              <a:ext uri="{FF2B5EF4-FFF2-40B4-BE49-F238E27FC236}">
                <a16:creationId xmlns:a16="http://schemas.microsoft.com/office/drawing/2014/main" id="{E7FB88DB-8277-4E6A-B81E-F04AF4A6EAB6}"/>
              </a:ext>
            </a:extLst>
          </p:cNvPr>
          <p:cNvSpPr>
            <a:spLocks noGrp="1"/>
          </p:cNvSpPr>
          <p:nvPr>
            <p:ph sz="quarter" idx="1"/>
          </p:nvPr>
        </p:nvSpPr>
        <p:spPr>
          <a:xfrm>
            <a:off x="152400" y="1600200"/>
            <a:ext cx="8839200" cy="1676400"/>
          </a:xfrm>
        </p:spPr>
        <p:txBody>
          <a:bodyPr/>
          <a:lstStyle/>
          <a:p>
            <a:pPr marL="0" indent="0">
              <a:buNone/>
            </a:pPr>
            <a:r>
              <a:rPr lang="en-US" sz="1800" dirty="0">
                <a:latin typeface="Calibri" panose="020F0502020204030204" pitchFamily="34" charset="0"/>
                <a:cs typeface="Calibri" panose="020F0502020204030204" pitchFamily="34" charset="0"/>
              </a:rPr>
              <a:t>Waterfall — is a cascade SDLC model, in which development process looks like the flow, moving step by step through the phases of analysis, projecting, realization, testing, implementation, and support. This SDLC model includes gradual execution of every stage completely. This process is strictly documented and predefined with features expected to every phase of this software development life cycle model.</a:t>
            </a:r>
          </a:p>
          <a:p>
            <a:pPr marL="0" indent="0">
              <a:buNone/>
            </a:pPr>
            <a:endParaRPr lang="en-US" sz="1800" dirty="0">
              <a:latin typeface="Calibri" panose="020F0502020204030204" pitchFamily="34" charset="0"/>
              <a:cs typeface="Calibri" panose="020F0502020204030204" pitchFamily="34" charset="0"/>
            </a:endParaRPr>
          </a:p>
          <a:p>
            <a:pPr marL="0" indent="0">
              <a:buNone/>
            </a:pPr>
            <a:endParaRPr lang="en-US" sz="1800" dirty="0">
              <a:latin typeface="Calibri" panose="020F0502020204030204" pitchFamily="34" charset="0"/>
              <a:cs typeface="Calibri" panose="020F0502020204030204" pitchFamily="34" charset="0"/>
            </a:endParaRPr>
          </a:p>
        </p:txBody>
      </p:sp>
      <p:pic>
        <p:nvPicPr>
          <p:cNvPr id="2052" name="Picture 4" descr="https://cdn-images-1.medium.com/max/1600/0*c8pGrOdSIsxiy22F.png">
            <a:extLst>
              <a:ext uri="{FF2B5EF4-FFF2-40B4-BE49-F238E27FC236}">
                <a16:creationId xmlns:a16="http://schemas.microsoft.com/office/drawing/2014/main" id="{17D12AE9-1E8F-40AC-AFCF-28A4CD8D372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961" r="9703"/>
          <a:stretch/>
        </p:blipFill>
        <p:spPr bwMode="auto">
          <a:xfrm>
            <a:off x="1905000" y="2998216"/>
            <a:ext cx="5638800" cy="3631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234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cdn-images-1.medium.com/max/1600/1*uhNi9GTkK-YZiyFCUc01oA.png">
            <a:extLst>
              <a:ext uri="{FF2B5EF4-FFF2-40B4-BE49-F238E27FC236}">
                <a16:creationId xmlns:a16="http://schemas.microsoft.com/office/drawing/2014/main" id="{62680915-C409-44F6-8E45-3CFD997B77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302405"/>
            <a:ext cx="8153400" cy="388277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CD50741-FE7A-49ED-9A1F-C15930D7E0D6}"/>
              </a:ext>
            </a:extLst>
          </p:cNvPr>
          <p:cNvSpPr/>
          <p:nvPr/>
        </p:nvSpPr>
        <p:spPr>
          <a:xfrm>
            <a:off x="381000" y="4419600"/>
            <a:ext cx="7620000" cy="1938992"/>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Use cases for the Waterfall SDLC model:</a:t>
            </a:r>
            <a:endParaRPr lang="en-US" sz="2000"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sz="2000" dirty="0">
                <a:latin typeface="Calibri" panose="020F0502020204030204" pitchFamily="34" charset="0"/>
                <a:cs typeface="Calibri" panose="020F0502020204030204" pitchFamily="34" charset="0"/>
              </a:rPr>
              <a:t>The requirements are precisely documented</a:t>
            </a:r>
          </a:p>
          <a:p>
            <a:pPr>
              <a:buFont typeface="Arial" panose="020B0604020202020204" pitchFamily="34" charset="0"/>
              <a:buChar char="•"/>
            </a:pPr>
            <a:r>
              <a:rPr lang="en-US" sz="2000" dirty="0">
                <a:latin typeface="Calibri" panose="020F0502020204030204" pitchFamily="34" charset="0"/>
                <a:cs typeface="Calibri" panose="020F0502020204030204" pitchFamily="34" charset="0"/>
              </a:rPr>
              <a:t>Product definition is stable</a:t>
            </a:r>
          </a:p>
          <a:p>
            <a:pPr>
              <a:buFont typeface="Arial" panose="020B0604020202020204" pitchFamily="34" charset="0"/>
              <a:buChar char="•"/>
            </a:pPr>
            <a:r>
              <a:rPr lang="en-US" sz="2000" dirty="0">
                <a:latin typeface="Calibri" panose="020F0502020204030204" pitchFamily="34" charset="0"/>
                <a:cs typeface="Calibri" panose="020F0502020204030204" pitchFamily="34" charset="0"/>
              </a:rPr>
              <a:t>The technologies stack is predefined which makes it not dynamic</a:t>
            </a:r>
          </a:p>
          <a:p>
            <a:pPr>
              <a:buFont typeface="Arial" panose="020B0604020202020204" pitchFamily="34" charset="0"/>
              <a:buChar char="•"/>
            </a:pPr>
            <a:r>
              <a:rPr lang="en-US" sz="2000" dirty="0">
                <a:latin typeface="Calibri" panose="020F0502020204030204" pitchFamily="34" charset="0"/>
                <a:cs typeface="Calibri" panose="020F0502020204030204" pitchFamily="34" charset="0"/>
              </a:rPr>
              <a:t>No ambiguous requirements</a:t>
            </a:r>
          </a:p>
          <a:p>
            <a:pPr>
              <a:buFont typeface="Arial" panose="020B0604020202020204" pitchFamily="34" charset="0"/>
              <a:buChar char="•"/>
            </a:pPr>
            <a:r>
              <a:rPr lang="en-US" sz="2000" dirty="0">
                <a:latin typeface="Calibri" panose="020F0502020204030204" pitchFamily="34" charset="0"/>
                <a:cs typeface="Calibri" panose="020F0502020204030204" pitchFamily="34" charset="0"/>
              </a:rPr>
              <a:t>The project is short</a:t>
            </a:r>
            <a:endParaRPr lang="en-US" sz="2000" b="0" i="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25236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12775" y="228600"/>
            <a:ext cx="8153400" cy="990600"/>
          </a:xfrm>
        </p:spPr>
        <p:txBody>
          <a:bodyPr/>
          <a:lstStyle/>
          <a:p>
            <a:pPr eaLnBrk="1" hangingPunct="1"/>
            <a:r>
              <a:rPr lang="en-US" altLang="ko-KR" b="1" dirty="0">
                <a:ea typeface="굴림" charset="-127"/>
              </a:rPr>
              <a:t>Agile Model</a:t>
            </a:r>
            <a:r>
              <a:rPr lang="en-US" altLang="ko-KR" dirty="0">
                <a:ea typeface="굴림" charset="-127"/>
              </a:rPr>
              <a:t> </a:t>
            </a:r>
            <a:endParaRPr lang="en-US" dirty="0"/>
          </a:p>
        </p:txBody>
      </p:sp>
      <p:sp>
        <p:nvSpPr>
          <p:cNvPr id="25603" name="Rectangle 3"/>
          <p:cNvSpPr>
            <a:spLocks noGrp="1" noChangeArrowheads="1"/>
          </p:cNvSpPr>
          <p:nvPr>
            <p:ph sz="quarter" idx="1"/>
          </p:nvPr>
        </p:nvSpPr>
        <p:spPr>
          <a:xfrm>
            <a:off x="422275" y="1600200"/>
            <a:ext cx="8534400" cy="2133600"/>
          </a:xfrm>
        </p:spPr>
        <p:txBody>
          <a:bodyPr/>
          <a:lstStyle/>
          <a:p>
            <a:pPr marL="0" indent="0" eaLnBrk="1" hangingPunct="1">
              <a:lnSpc>
                <a:spcPct val="80000"/>
              </a:lnSpc>
              <a:buNone/>
            </a:pPr>
            <a:r>
              <a:rPr lang="en-US" altLang="ko-KR" sz="2000" dirty="0">
                <a:latin typeface="Calibri" panose="020F0502020204030204" pitchFamily="34" charset="0"/>
                <a:ea typeface="굴림" charset="-127"/>
                <a:cs typeface="Calibri" panose="020F0502020204030204" pitchFamily="34" charset="0"/>
              </a:rPr>
              <a:t>In the agile methodology after every development iteration, the customer is able to see the result and understand if he is satisfied with it or he is not. This is one of the advantages of the agile software development life cycle model. One of its disadvantages is that with the absence of defined requirements it is difficult to estimate the resources and development cost. Extreme programming is one of the practical use of the agile model. The basis of such model consists of short weekly meetings — Sprints which are the part of the Scrum approach.</a:t>
            </a:r>
          </a:p>
        </p:txBody>
      </p:sp>
      <p:pic>
        <p:nvPicPr>
          <p:cNvPr id="4098" name="Picture 2" descr="https://cdn-images-1.medium.com/max/1600/0*Z8bhKUjbq-FHJ8AO.png">
            <a:extLst>
              <a:ext uri="{FF2B5EF4-FFF2-40B4-BE49-F238E27FC236}">
                <a16:creationId xmlns:a16="http://schemas.microsoft.com/office/drawing/2014/main" id="{BC363EA2-2D3E-4DE3-A3A7-2A35718748D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3733800"/>
            <a:ext cx="4724400" cy="2657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images-1.medium.com/max/1600/1*-Hf_gmNSnuwLkeKAoe9tUQ.png">
            <a:extLst>
              <a:ext uri="{FF2B5EF4-FFF2-40B4-BE49-F238E27FC236}">
                <a16:creationId xmlns:a16="http://schemas.microsoft.com/office/drawing/2014/main" id="{44AAEF8F-0F77-4CFA-A086-5ED08F6F92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565150"/>
            <a:ext cx="9144000" cy="3016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832B75E-9B13-4E2D-9F7F-397CD506532B}"/>
              </a:ext>
            </a:extLst>
          </p:cNvPr>
          <p:cNvSpPr/>
          <p:nvPr/>
        </p:nvSpPr>
        <p:spPr>
          <a:xfrm>
            <a:off x="266700" y="4191000"/>
            <a:ext cx="8610600" cy="1323439"/>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Use cases for the Agile model:</a:t>
            </a:r>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The users’ needs change dynamically</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Less price for the changes implemented because of the many iterations</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Unlike the Waterfall model, it requires only initial planning to start the project</a:t>
            </a:r>
            <a:endParaRPr lang="en-US" sz="2000" b="0" i="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39346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12775" y="228600"/>
            <a:ext cx="8153400" cy="990600"/>
          </a:xfrm>
        </p:spPr>
        <p:txBody>
          <a:bodyPr/>
          <a:lstStyle/>
          <a:p>
            <a:pPr eaLnBrk="1" hangingPunct="1"/>
            <a:r>
              <a:rPr lang="en-US" altLang="ko-KR" b="1">
                <a:ea typeface="굴림" charset="-127"/>
              </a:rPr>
              <a:t>Conclusion</a:t>
            </a:r>
            <a:endParaRPr lang="en-US" b="1"/>
          </a:p>
        </p:txBody>
      </p:sp>
      <p:sp>
        <p:nvSpPr>
          <p:cNvPr id="26627" name="Rectangle 3"/>
          <p:cNvSpPr>
            <a:spLocks noGrp="1" noChangeArrowheads="1"/>
          </p:cNvSpPr>
          <p:nvPr>
            <p:ph sz="quarter" idx="1"/>
          </p:nvPr>
        </p:nvSpPr>
        <p:spPr>
          <a:xfrm>
            <a:off x="612775" y="1600200"/>
            <a:ext cx="8153400" cy="4495800"/>
          </a:xfrm>
        </p:spPr>
        <p:txBody>
          <a:bodyPr/>
          <a:lstStyle/>
          <a:p>
            <a:pPr eaLnBrk="1" hangingPunct="1"/>
            <a:r>
              <a:rPr lang="en-US" altLang="ko-KR" sz="2400">
                <a:latin typeface="Times New Roman" pitchFamily="18" charset="0"/>
                <a:ea typeface="굴림" charset="-127"/>
                <a:cs typeface="Times New Roman" pitchFamily="18" charset="0"/>
              </a:rPr>
              <a:t>Software Development Life Cycle (SDLC) is the process of developing information systems through analysis, planning, design, implementation, integration maintenance and testing of software applications.</a:t>
            </a:r>
          </a:p>
          <a:p>
            <a:pPr eaLnBrk="1" hangingPunct="1"/>
            <a:r>
              <a:rPr lang="en-US" sz="2400">
                <a:latin typeface="Times New Roman" pitchFamily="18" charset="0"/>
                <a:ea typeface="굴림" charset="-127"/>
                <a:cs typeface="Times New Roman" pitchFamily="18" charset="0"/>
              </a:rPr>
              <a:t>Scope Restriction</a:t>
            </a:r>
          </a:p>
          <a:p>
            <a:pPr eaLnBrk="1" hangingPunct="1"/>
            <a:r>
              <a:rPr lang="en-US" sz="2400">
                <a:latin typeface="Times New Roman" pitchFamily="18" charset="0"/>
                <a:ea typeface="굴림" charset="-127"/>
                <a:cs typeface="Times New Roman" pitchFamily="18" charset="0"/>
              </a:rPr>
              <a:t>Progressive Enhancement</a:t>
            </a:r>
          </a:p>
          <a:p>
            <a:pPr eaLnBrk="1" hangingPunct="1"/>
            <a:r>
              <a:rPr lang="en-US" sz="2400">
                <a:latin typeface="Times New Roman" pitchFamily="18" charset="0"/>
                <a:ea typeface="굴림" charset="-127"/>
                <a:cs typeface="Times New Roman" pitchFamily="18" charset="0"/>
              </a:rPr>
              <a:t>Pre-defined Structure</a:t>
            </a:r>
          </a:p>
          <a:p>
            <a:pPr eaLnBrk="1" hangingPunct="1"/>
            <a:r>
              <a:rPr lang="en-US" sz="2400">
                <a:latin typeface="Times New Roman" pitchFamily="18" charset="0"/>
                <a:ea typeface="굴림" charset="-127"/>
                <a:cs typeface="Times New Roman" pitchFamily="18" charset="0"/>
              </a:rPr>
              <a:t>Incremental Planning at each of the stages</a:t>
            </a:r>
            <a:r>
              <a:rPr lang="en-US" altLang="ko-KR" sz="2800">
                <a:ea typeface="굴림" charset="-127"/>
                <a:cs typeface="Times New Roman" pitchFamily="18" charset="0"/>
              </a:rPr>
              <a:t>  </a:t>
            </a:r>
            <a:endParaRPr lang="en-US" sz="2800">
              <a:ea typeface="굴림" charset="-127"/>
              <a:cs typeface="Times New Roman"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65FEAC-D42D-46D7-962E-FD8BF5B4336B}"/>
              </a:ext>
            </a:extLst>
          </p:cNvPr>
          <p:cNvSpPr txBox="1"/>
          <p:nvPr/>
        </p:nvSpPr>
        <p:spPr>
          <a:xfrm>
            <a:off x="1219200" y="1828800"/>
            <a:ext cx="6705600" cy="1107996"/>
          </a:xfrm>
          <a:prstGeom prst="rect">
            <a:avLst/>
          </a:prstGeom>
          <a:noFill/>
        </p:spPr>
        <p:txBody>
          <a:bodyPr wrap="square" rtlCol="0">
            <a:spAutoFit/>
          </a:bodyPr>
          <a:lstStyle/>
          <a:p>
            <a:pPr algn="ctr"/>
            <a:r>
              <a:rPr lang="en-US" sz="6600" dirty="0">
                <a:latin typeface="Calibri" panose="020F0502020204030204" pitchFamily="34" charset="0"/>
                <a:cs typeface="Calibri" panose="020F0502020204030204" pitchFamily="34" charset="0"/>
              </a:rPr>
              <a:t>DevOps</a:t>
            </a:r>
          </a:p>
        </p:txBody>
      </p:sp>
      <p:sp>
        <p:nvSpPr>
          <p:cNvPr id="3" name="TextBox 2">
            <a:extLst>
              <a:ext uri="{FF2B5EF4-FFF2-40B4-BE49-F238E27FC236}">
                <a16:creationId xmlns:a16="http://schemas.microsoft.com/office/drawing/2014/main" id="{77F86374-FBB2-4A75-9964-32159DA5E555}"/>
              </a:ext>
            </a:extLst>
          </p:cNvPr>
          <p:cNvSpPr txBox="1"/>
          <p:nvPr/>
        </p:nvSpPr>
        <p:spPr>
          <a:xfrm>
            <a:off x="7315200" y="6211669"/>
            <a:ext cx="1981200" cy="646331"/>
          </a:xfrm>
          <a:prstGeom prst="rect">
            <a:avLst/>
          </a:prstGeom>
          <a:noFill/>
        </p:spPr>
        <p:txBody>
          <a:bodyPr wrap="square" rtlCol="0">
            <a:spAutoFit/>
          </a:bodyPr>
          <a:lstStyle/>
          <a:p>
            <a:r>
              <a:rPr lang="en-US" dirty="0">
                <a:solidFill>
                  <a:schemeClr val="bg1">
                    <a:lumMod val="50000"/>
                  </a:schemeClr>
                </a:solidFill>
              </a:rPr>
              <a:t>Kapil Thakkar</a:t>
            </a:r>
          </a:p>
          <a:p>
            <a:r>
              <a:rPr lang="en-US" dirty="0">
                <a:solidFill>
                  <a:schemeClr val="bg1">
                    <a:lumMod val="50000"/>
                  </a:schemeClr>
                </a:solidFill>
              </a:rPr>
              <a:t>DevOps Trainer</a:t>
            </a:r>
          </a:p>
        </p:txBody>
      </p:sp>
    </p:spTree>
    <p:extLst>
      <p:ext uri="{BB962C8B-B14F-4D97-AF65-F5344CB8AC3E}">
        <p14:creationId xmlns:p14="http://schemas.microsoft.com/office/powerpoint/2010/main" val="2529871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what is devops">
            <a:extLst>
              <a:ext uri="{FF2B5EF4-FFF2-40B4-BE49-F238E27FC236}">
                <a16:creationId xmlns:a16="http://schemas.microsoft.com/office/drawing/2014/main" id="{8A848238-A821-4331-B778-78A76B67C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420690"/>
            <a:ext cx="5486400" cy="303527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81FF485-61A4-4694-B9DC-845F3C94BC9B}"/>
              </a:ext>
            </a:extLst>
          </p:cNvPr>
          <p:cNvSpPr/>
          <p:nvPr/>
        </p:nvSpPr>
        <p:spPr>
          <a:xfrm>
            <a:off x="762000" y="4495800"/>
            <a:ext cx="7620000" cy="1477328"/>
          </a:xfrm>
          <a:prstGeom prst="rect">
            <a:avLst/>
          </a:prstGeom>
        </p:spPr>
        <p:txBody>
          <a:bodyPr wrap="square">
            <a:spAutoFit/>
          </a:bodyPr>
          <a:lstStyle/>
          <a:p>
            <a:r>
              <a:rPr lang="en-US" b="1" dirty="0">
                <a:solidFill>
                  <a:srgbClr val="222222"/>
                </a:solidFill>
                <a:latin typeface="arial" panose="020B0604020202020204" pitchFamily="34" charset="0"/>
              </a:rPr>
              <a:t>DevOps</a:t>
            </a:r>
            <a:r>
              <a:rPr lang="en-US" dirty="0">
                <a:solidFill>
                  <a:srgbClr val="222222"/>
                </a:solidFill>
                <a:latin typeface="arial" panose="020B0604020202020204" pitchFamily="34" charset="0"/>
              </a:rPr>
              <a:t> (development and operations) is an enterprise software development phrase used to </a:t>
            </a:r>
            <a:r>
              <a:rPr lang="en-US" b="1" dirty="0">
                <a:solidFill>
                  <a:srgbClr val="222222"/>
                </a:solidFill>
                <a:latin typeface="arial" panose="020B0604020202020204" pitchFamily="34" charset="0"/>
              </a:rPr>
              <a:t>mean</a:t>
            </a:r>
            <a:r>
              <a:rPr lang="en-US" dirty="0">
                <a:solidFill>
                  <a:srgbClr val="222222"/>
                </a:solidFill>
                <a:latin typeface="arial" panose="020B0604020202020204" pitchFamily="34" charset="0"/>
              </a:rPr>
              <a:t> a type of agile relationship between development and IT operations. The goal of </a:t>
            </a:r>
            <a:r>
              <a:rPr lang="en-US" b="1" dirty="0">
                <a:solidFill>
                  <a:srgbClr val="222222"/>
                </a:solidFill>
                <a:latin typeface="arial" panose="020B0604020202020204" pitchFamily="34" charset="0"/>
              </a:rPr>
              <a:t>DevOps</a:t>
            </a:r>
            <a:r>
              <a:rPr lang="en-US" dirty="0">
                <a:solidFill>
                  <a:srgbClr val="222222"/>
                </a:solidFill>
                <a:latin typeface="arial" panose="020B0604020202020204" pitchFamily="34" charset="0"/>
              </a:rPr>
              <a:t> is to change and improve the relationship by advocating better communication and collaboration between these two business units.</a:t>
            </a:r>
            <a:endParaRPr lang="en-US" dirty="0"/>
          </a:p>
        </p:txBody>
      </p:sp>
    </p:spTree>
    <p:extLst>
      <p:ext uri="{BB962C8B-B14F-4D97-AF65-F5344CB8AC3E}">
        <p14:creationId xmlns:p14="http://schemas.microsoft.com/office/powerpoint/2010/main" val="3664872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228600" y="304800"/>
            <a:ext cx="8153400" cy="990600"/>
          </a:xfrm>
        </p:spPr>
        <p:txBody>
          <a:bodyPr/>
          <a:lstStyle/>
          <a:p>
            <a:pPr eaLnBrk="1" hangingPunct="1"/>
            <a:r>
              <a:rPr lang="en-US" sz="4000" dirty="0">
                <a:latin typeface="Calibri" panose="020F0502020204030204" pitchFamily="34" charset="0"/>
                <a:cs typeface="Calibri" panose="020F0502020204030204" pitchFamily="34" charset="0"/>
              </a:rPr>
              <a:t>DevOps Classification</a:t>
            </a:r>
          </a:p>
        </p:txBody>
      </p:sp>
      <p:pic>
        <p:nvPicPr>
          <p:cNvPr id="3" name="Picture 2">
            <a:extLst>
              <a:ext uri="{FF2B5EF4-FFF2-40B4-BE49-F238E27FC236}">
                <a16:creationId xmlns:a16="http://schemas.microsoft.com/office/drawing/2014/main" id="{89E64293-C611-47E2-8363-C23AFFF26852}"/>
              </a:ext>
            </a:extLst>
          </p:cNvPr>
          <p:cNvPicPr>
            <a:picLocks noChangeAspect="1"/>
          </p:cNvPicPr>
          <p:nvPr/>
        </p:nvPicPr>
        <p:blipFill rotWithShape="1">
          <a:blip r:embed="rId2">
            <a:extLst>
              <a:ext uri="{28A0092B-C50C-407E-A947-70E740481C1C}">
                <a14:useLocalDpi xmlns:a14="http://schemas.microsoft.com/office/drawing/2010/main" val="0"/>
              </a:ext>
            </a:extLst>
          </a:blip>
          <a:srcRect l="5000" r="6666"/>
          <a:stretch/>
        </p:blipFill>
        <p:spPr>
          <a:xfrm>
            <a:off x="153572" y="2590800"/>
            <a:ext cx="4264856" cy="3352800"/>
          </a:xfrm>
          <a:prstGeom prst="rect">
            <a:avLst/>
          </a:prstGeom>
        </p:spPr>
      </p:pic>
      <p:pic>
        <p:nvPicPr>
          <p:cNvPr id="4" name="Picture 3">
            <a:extLst>
              <a:ext uri="{FF2B5EF4-FFF2-40B4-BE49-F238E27FC236}">
                <a16:creationId xmlns:a16="http://schemas.microsoft.com/office/drawing/2014/main" id="{10A57967-7AE4-4272-AF20-C2A5D5FB84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8428" y="2209800"/>
            <a:ext cx="4572000" cy="4114800"/>
          </a:xfrm>
          <a:prstGeom prst="rect">
            <a:avLst/>
          </a:prstGeom>
        </p:spPr>
      </p:pic>
    </p:spTree>
    <p:extLst>
      <p:ext uri="{BB962C8B-B14F-4D97-AF65-F5344CB8AC3E}">
        <p14:creationId xmlns:p14="http://schemas.microsoft.com/office/powerpoint/2010/main" val="4119799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65FEAC-D42D-46D7-962E-FD8BF5B4336B}"/>
              </a:ext>
            </a:extLst>
          </p:cNvPr>
          <p:cNvSpPr txBox="1"/>
          <p:nvPr/>
        </p:nvSpPr>
        <p:spPr>
          <a:xfrm>
            <a:off x="1219200" y="2290524"/>
            <a:ext cx="6705600" cy="1107996"/>
          </a:xfrm>
          <a:prstGeom prst="rect">
            <a:avLst/>
          </a:prstGeom>
          <a:noFill/>
        </p:spPr>
        <p:txBody>
          <a:bodyPr wrap="square" rtlCol="0">
            <a:spAutoFit/>
          </a:bodyPr>
          <a:lstStyle/>
          <a:p>
            <a:pPr algn="ctr"/>
            <a:r>
              <a:rPr lang="en-US" sz="6600" dirty="0">
                <a:latin typeface="Calibri" panose="020F0502020204030204" pitchFamily="34" charset="0"/>
                <a:cs typeface="Calibri" panose="020F0502020204030204" pitchFamily="34" charset="0"/>
              </a:rPr>
              <a:t>SDLC</a:t>
            </a:r>
          </a:p>
        </p:txBody>
      </p:sp>
      <p:sp>
        <p:nvSpPr>
          <p:cNvPr id="3" name="TextBox 2">
            <a:extLst>
              <a:ext uri="{FF2B5EF4-FFF2-40B4-BE49-F238E27FC236}">
                <a16:creationId xmlns:a16="http://schemas.microsoft.com/office/drawing/2014/main" id="{77F86374-FBB2-4A75-9964-32159DA5E555}"/>
              </a:ext>
            </a:extLst>
          </p:cNvPr>
          <p:cNvSpPr txBox="1"/>
          <p:nvPr/>
        </p:nvSpPr>
        <p:spPr>
          <a:xfrm>
            <a:off x="7315200" y="6211669"/>
            <a:ext cx="1981200" cy="646331"/>
          </a:xfrm>
          <a:prstGeom prst="rect">
            <a:avLst/>
          </a:prstGeom>
          <a:noFill/>
        </p:spPr>
        <p:txBody>
          <a:bodyPr wrap="square" rtlCol="0">
            <a:spAutoFit/>
          </a:bodyPr>
          <a:lstStyle/>
          <a:p>
            <a:r>
              <a:rPr lang="en-US" dirty="0">
                <a:solidFill>
                  <a:schemeClr val="bg1">
                    <a:lumMod val="50000"/>
                  </a:schemeClr>
                </a:solidFill>
              </a:rPr>
              <a:t>Kapil Thakkar</a:t>
            </a:r>
          </a:p>
          <a:p>
            <a:r>
              <a:rPr lang="en-US" dirty="0">
                <a:solidFill>
                  <a:schemeClr val="bg1">
                    <a:lumMod val="50000"/>
                  </a:schemeClr>
                </a:solidFill>
              </a:rPr>
              <a:t>DevOps Trainer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88954-85FE-49D8-A128-6CEEC02E42BB}"/>
              </a:ext>
            </a:extLst>
          </p:cNvPr>
          <p:cNvSpPr>
            <a:spLocks noGrp="1"/>
          </p:cNvSpPr>
          <p:nvPr>
            <p:ph type="title"/>
          </p:nvPr>
        </p:nvSpPr>
        <p:spPr>
          <a:xfrm>
            <a:off x="490611" y="228600"/>
            <a:ext cx="8153400" cy="990600"/>
          </a:xfrm>
        </p:spPr>
        <p:txBody>
          <a:bodyPr/>
          <a:lstStyle/>
          <a:p>
            <a:r>
              <a:rPr lang="en-US" sz="4000" dirty="0">
                <a:latin typeface="Calibri" panose="020F0502020204030204" pitchFamily="34" charset="0"/>
                <a:cs typeface="Calibri" panose="020F0502020204030204" pitchFamily="34" charset="0"/>
              </a:rPr>
              <a:t>How DevOps is different from Agile</a:t>
            </a:r>
          </a:p>
        </p:txBody>
      </p:sp>
      <p:pic>
        <p:nvPicPr>
          <p:cNvPr id="4" name="Picture 3">
            <a:extLst>
              <a:ext uri="{FF2B5EF4-FFF2-40B4-BE49-F238E27FC236}">
                <a16:creationId xmlns:a16="http://schemas.microsoft.com/office/drawing/2014/main" id="{518C79D8-AAC3-453A-9B51-4A4E7D9C556D}"/>
              </a:ext>
            </a:extLst>
          </p:cNvPr>
          <p:cNvPicPr>
            <a:picLocks noChangeAspect="1"/>
          </p:cNvPicPr>
          <p:nvPr/>
        </p:nvPicPr>
        <p:blipFill>
          <a:blip r:embed="rId2"/>
          <a:stretch>
            <a:fillRect/>
          </a:stretch>
        </p:blipFill>
        <p:spPr>
          <a:xfrm>
            <a:off x="-4689" y="2469465"/>
            <a:ext cx="9144000" cy="3702735"/>
          </a:xfrm>
          <a:prstGeom prst="rect">
            <a:avLst/>
          </a:prstGeom>
        </p:spPr>
      </p:pic>
    </p:spTree>
    <p:extLst>
      <p:ext uri="{BB962C8B-B14F-4D97-AF65-F5344CB8AC3E}">
        <p14:creationId xmlns:p14="http://schemas.microsoft.com/office/powerpoint/2010/main" val="1434047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11540-25EF-439C-8611-0119BB280AB5}"/>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Why DevOps</a:t>
            </a:r>
          </a:p>
        </p:txBody>
      </p:sp>
      <p:pic>
        <p:nvPicPr>
          <p:cNvPr id="4" name="Picture 3">
            <a:extLst>
              <a:ext uri="{FF2B5EF4-FFF2-40B4-BE49-F238E27FC236}">
                <a16:creationId xmlns:a16="http://schemas.microsoft.com/office/drawing/2014/main" id="{EF7594DF-D5BA-416C-BADF-C359638CA7CA}"/>
              </a:ext>
            </a:extLst>
          </p:cNvPr>
          <p:cNvPicPr>
            <a:picLocks noChangeAspect="1"/>
          </p:cNvPicPr>
          <p:nvPr/>
        </p:nvPicPr>
        <p:blipFill>
          <a:blip r:embed="rId2"/>
          <a:stretch>
            <a:fillRect/>
          </a:stretch>
        </p:blipFill>
        <p:spPr>
          <a:xfrm>
            <a:off x="0" y="2286000"/>
            <a:ext cx="9144000" cy="3291840"/>
          </a:xfrm>
          <a:prstGeom prst="rect">
            <a:avLst/>
          </a:prstGeom>
        </p:spPr>
      </p:pic>
    </p:spTree>
    <p:extLst>
      <p:ext uri="{BB962C8B-B14F-4D97-AF65-F5344CB8AC3E}">
        <p14:creationId xmlns:p14="http://schemas.microsoft.com/office/powerpoint/2010/main" val="2864253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2D5E-110B-4477-B0B8-0B724E7549EA}"/>
              </a:ext>
            </a:extLst>
          </p:cNvPr>
          <p:cNvSpPr>
            <a:spLocks noGrp="1"/>
          </p:cNvSpPr>
          <p:nvPr>
            <p:ph type="title"/>
          </p:nvPr>
        </p:nvSpPr>
        <p:spPr>
          <a:xfrm>
            <a:off x="612648" y="107668"/>
            <a:ext cx="8153400" cy="990600"/>
          </a:xfrm>
        </p:spPr>
        <p:txBody>
          <a:bodyPr/>
          <a:lstStyle/>
          <a:p>
            <a:r>
              <a:rPr lang="en-US" sz="3200" dirty="0">
                <a:latin typeface="Calibri" panose="020F0502020204030204" pitchFamily="34" charset="0"/>
                <a:cs typeface="Calibri" panose="020F0502020204030204" pitchFamily="34" charset="0"/>
              </a:rPr>
              <a:t>DevOps Toolchain - Lifecycle</a:t>
            </a:r>
          </a:p>
        </p:txBody>
      </p:sp>
      <p:pic>
        <p:nvPicPr>
          <p:cNvPr id="4" name="Picture 3">
            <a:extLst>
              <a:ext uri="{FF2B5EF4-FFF2-40B4-BE49-F238E27FC236}">
                <a16:creationId xmlns:a16="http://schemas.microsoft.com/office/drawing/2014/main" id="{ABF196F2-1B0C-425F-909B-7266C264C4A6}"/>
              </a:ext>
            </a:extLst>
          </p:cNvPr>
          <p:cNvPicPr>
            <a:picLocks noChangeAspect="1"/>
          </p:cNvPicPr>
          <p:nvPr/>
        </p:nvPicPr>
        <p:blipFill>
          <a:blip r:embed="rId2"/>
          <a:stretch>
            <a:fillRect/>
          </a:stretch>
        </p:blipFill>
        <p:spPr>
          <a:xfrm>
            <a:off x="612648" y="1600200"/>
            <a:ext cx="7620000" cy="5150132"/>
          </a:xfrm>
          <a:prstGeom prst="rect">
            <a:avLst/>
          </a:prstGeom>
        </p:spPr>
      </p:pic>
    </p:spTree>
    <p:extLst>
      <p:ext uri="{BB962C8B-B14F-4D97-AF65-F5344CB8AC3E}">
        <p14:creationId xmlns:p14="http://schemas.microsoft.com/office/powerpoint/2010/main" val="1698856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BCC574-1262-4014-87CC-7D6D44917585}"/>
              </a:ext>
            </a:extLst>
          </p:cNvPr>
          <p:cNvSpPr txBox="1"/>
          <p:nvPr/>
        </p:nvSpPr>
        <p:spPr>
          <a:xfrm>
            <a:off x="1219200" y="2057400"/>
            <a:ext cx="6705600" cy="2123658"/>
          </a:xfrm>
          <a:prstGeom prst="rect">
            <a:avLst/>
          </a:prstGeom>
          <a:noFill/>
        </p:spPr>
        <p:txBody>
          <a:bodyPr wrap="square" rtlCol="0">
            <a:spAutoFit/>
          </a:bodyPr>
          <a:lstStyle/>
          <a:p>
            <a:pPr algn="ctr"/>
            <a:r>
              <a:rPr lang="en-US" sz="6600" dirty="0">
                <a:latin typeface="Calibri" panose="020F0502020204030204" pitchFamily="34" charset="0"/>
                <a:cs typeface="Calibri" panose="020F0502020204030204" pitchFamily="34" charset="0"/>
              </a:rPr>
              <a:t>Git  -</a:t>
            </a:r>
          </a:p>
          <a:p>
            <a:pPr algn="ctr"/>
            <a:r>
              <a:rPr lang="en-US" sz="6600" dirty="0">
                <a:latin typeface="Calibri" panose="020F0502020204030204" pitchFamily="34" charset="0"/>
                <a:cs typeface="Calibri" panose="020F0502020204030204" pitchFamily="34" charset="0"/>
              </a:rPr>
              <a:t> ( VCS / SCM )</a:t>
            </a:r>
          </a:p>
        </p:txBody>
      </p:sp>
      <p:sp>
        <p:nvSpPr>
          <p:cNvPr id="5" name="TextBox 4">
            <a:extLst>
              <a:ext uri="{FF2B5EF4-FFF2-40B4-BE49-F238E27FC236}">
                <a16:creationId xmlns:a16="http://schemas.microsoft.com/office/drawing/2014/main" id="{95F8DEA0-6CAC-432D-8326-1D75EB4A27A9}"/>
              </a:ext>
            </a:extLst>
          </p:cNvPr>
          <p:cNvSpPr txBox="1"/>
          <p:nvPr/>
        </p:nvSpPr>
        <p:spPr>
          <a:xfrm>
            <a:off x="7315200" y="6211669"/>
            <a:ext cx="1981200" cy="646331"/>
          </a:xfrm>
          <a:prstGeom prst="rect">
            <a:avLst/>
          </a:prstGeom>
          <a:noFill/>
        </p:spPr>
        <p:txBody>
          <a:bodyPr wrap="square" rtlCol="0">
            <a:spAutoFit/>
          </a:bodyPr>
          <a:lstStyle/>
          <a:p>
            <a:r>
              <a:rPr lang="en-US" dirty="0">
                <a:solidFill>
                  <a:schemeClr val="bg1">
                    <a:lumMod val="50000"/>
                  </a:schemeClr>
                </a:solidFill>
              </a:rPr>
              <a:t>Kapil Thakkar</a:t>
            </a:r>
          </a:p>
          <a:p>
            <a:r>
              <a:rPr lang="en-US" dirty="0">
                <a:solidFill>
                  <a:schemeClr val="bg1">
                    <a:lumMod val="50000"/>
                  </a:schemeClr>
                </a:solidFill>
              </a:rPr>
              <a:t>DevOps Trainer</a:t>
            </a:r>
          </a:p>
        </p:txBody>
      </p:sp>
    </p:spTree>
    <p:extLst>
      <p:ext uri="{BB962C8B-B14F-4D97-AF65-F5344CB8AC3E}">
        <p14:creationId xmlns:p14="http://schemas.microsoft.com/office/powerpoint/2010/main" val="812634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D03F-547C-4F66-936B-F32433734354}"/>
              </a:ext>
            </a:extLst>
          </p:cNvPr>
          <p:cNvSpPr>
            <a:spLocks noGrp="1"/>
          </p:cNvSpPr>
          <p:nvPr>
            <p:ph type="title"/>
          </p:nvPr>
        </p:nvSpPr>
        <p:spPr>
          <a:xfrm>
            <a:off x="612648" y="198582"/>
            <a:ext cx="8153400" cy="1020618"/>
          </a:xfrm>
        </p:spPr>
        <p:txBody>
          <a:bodyPr/>
          <a:lstStyle/>
          <a:p>
            <a:r>
              <a:rPr lang="en-US" dirty="0">
                <a:latin typeface="Calibri" panose="020F0502020204030204" pitchFamily="34" charset="0"/>
                <a:cs typeface="Calibri" panose="020F0502020204030204" pitchFamily="34" charset="0"/>
              </a:rPr>
              <a:t>VCS (Version Control System)</a:t>
            </a:r>
          </a:p>
        </p:txBody>
      </p:sp>
      <p:sp>
        <p:nvSpPr>
          <p:cNvPr id="3" name="Content Placeholder 2">
            <a:extLst>
              <a:ext uri="{FF2B5EF4-FFF2-40B4-BE49-F238E27FC236}">
                <a16:creationId xmlns:a16="http://schemas.microsoft.com/office/drawing/2014/main" id="{72187A37-69F3-47DF-9E20-254C952C997E}"/>
              </a:ext>
            </a:extLst>
          </p:cNvPr>
          <p:cNvSpPr>
            <a:spLocks noGrp="1"/>
          </p:cNvSpPr>
          <p:nvPr>
            <p:ph sz="quarter" idx="1"/>
          </p:nvPr>
        </p:nvSpPr>
        <p:spPr>
          <a:xfrm>
            <a:off x="381000" y="1685714"/>
            <a:ext cx="8385048" cy="1133686"/>
          </a:xfrm>
        </p:spPr>
        <p:txBody>
          <a:bodyPr/>
          <a:lstStyle/>
          <a:p>
            <a:pPr marL="0" indent="0">
              <a:buNone/>
            </a:pPr>
            <a:r>
              <a:rPr lang="en-US" sz="1800" b="1" dirty="0">
                <a:latin typeface="Calibri" panose="020F0502020204030204" pitchFamily="34" charset="0"/>
                <a:cs typeface="Calibri" panose="020F0502020204030204" pitchFamily="34" charset="0"/>
              </a:rPr>
              <a:t>Version control</a:t>
            </a:r>
            <a:r>
              <a:rPr lang="en-US" sz="1800" dirty="0">
                <a:latin typeface="Calibri" panose="020F0502020204030204" pitchFamily="34" charset="0"/>
                <a:cs typeface="Calibri" panose="020F0502020204030204" pitchFamily="34" charset="0"/>
              </a:rPr>
              <a:t> is a </a:t>
            </a:r>
            <a:r>
              <a:rPr lang="en-US" sz="1800" b="1" dirty="0">
                <a:latin typeface="Calibri" panose="020F0502020204030204" pitchFamily="34" charset="0"/>
                <a:cs typeface="Calibri" panose="020F0502020204030204" pitchFamily="34" charset="0"/>
              </a:rPr>
              <a:t>system</a:t>
            </a:r>
            <a:r>
              <a:rPr lang="en-US" sz="1800" dirty="0">
                <a:latin typeface="Calibri" panose="020F0502020204030204" pitchFamily="34" charset="0"/>
                <a:cs typeface="Calibri" panose="020F0502020204030204" pitchFamily="34" charset="0"/>
              </a:rPr>
              <a:t> that records changes to a file or set of files over time so that you can recall specific </a:t>
            </a:r>
            <a:r>
              <a:rPr lang="en-US" sz="1800" b="1" dirty="0">
                <a:latin typeface="Calibri" panose="020F0502020204030204" pitchFamily="34" charset="0"/>
                <a:cs typeface="Calibri" panose="020F0502020204030204" pitchFamily="34" charset="0"/>
              </a:rPr>
              <a:t>versions</a:t>
            </a:r>
            <a:r>
              <a:rPr lang="en-US" sz="1800" dirty="0">
                <a:latin typeface="Calibri" panose="020F0502020204030204" pitchFamily="34" charset="0"/>
                <a:cs typeface="Calibri" panose="020F0502020204030204" pitchFamily="34" charset="0"/>
              </a:rPr>
              <a:t> later. For the examples in this book, you will use software </a:t>
            </a:r>
            <a:r>
              <a:rPr lang="en-US" sz="1800" b="1" dirty="0">
                <a:latin typeface="Calibri" panose="020F0502020204030204" pitchFamily="34" charset="0"/>
                <a:cs typeface="Calibri" panose="020F0502020204030204" pitchFamily="34" charset="0"/>
              </a:rPr>
              <a:t>source</a:t>
            </a:r>
            <a:r>
              <a:rPr lang="en-US" sz="1800" dirty="0">
                <a:latin typeface="Calibri" panose="020F0502020204030204" pitchFamily="34" charset="0"/>
                <a:cs typeface="Calibri" panose="020F0502020204030204" pitchFamily="34" charset="0"/>
              </a:rPr>
              <a:t> code as the files being </a:t>
            </a:r>
            <a:r>
              <a:rPr lang="en-US" sz="1800" b="1" dirty="0">
                <a:latin typeface="Calibri" panose="020F0502020204030204" pitchFamily="34" charset="0"/>
                <a:cs typeface="Calibri" panose="020F0502020204030204" pitchFamily="34" charset="0"/>
              </a:rPr>
              <a:t>version </a:t>
            </a:r>
            <a:r>
              <a:rPr lang="en-US" sz="1800" dirty="0">
                <a:latin typeface="Calibri" panose="020F0502020204030204" pitchFamily="34" charset="0"/>
                <a:cs typeface="Calibri" panose="020F0502020204030204" pitchFamily="34" charset="0"/>
              </a:rPr>
              <a:t>controlled, though in reality you can do this with nearly any type of file on a computer.</a:t>
            </a:r>
          </a:p>
          <a:p>
            <a:pPr marL="0" indent="0">
              <a:buNone/>
            </a:pPr>
            <a:endParaRPr lang="en-US" sz="18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569CE6F3-C19E-4137-8D8C-1307BBF9EA01}"/>
              </a:ext>
            </a:extLst>
          </p:cNvPr>
          <p:cNvPicPr>
            <a:picLocks noChangeAspect="1"/>
          </p:cNvPicPr>
          <p:nvPr/>
        </p:nvPicPr>
        <p:blipFill>
          <a:blip r:embed="rId2"/>
          <a:stretch>
            <a:fillRect/>
          </a:stretch>
        </p:blipFill>
        <p:spPr>
          <a:xfrm>
            <a:off x="4318531" y="3043423"/>
            <a:ext cx="4590757" cy="3208765"/>
          </a:xfrm>
          <a:prstGeom prst="rect">
            <a:avLst/>
          </a:prstGeom>
        </p:spPr>
      </p:pic>
      <p:sp>
        <p:nvSpPr>
          <p:cNvPr id="7" name="Rectangle 6">
            <a:extLst>
              <a:ext uri="{FF2B5EF4-FFF2-40B4-BE49-F238E27FC236}">
                <a16:creationId xmlns:a16="http://schemas.microsoft.com/office/drawing/2014/main" id="{E7C666C6-F613-4538-9601-620A5A4EB900}"/>
              </a:ext>
            </a:extLst>
          </p:cNvPr>
          <p:cNvSpPr/>
          <p:nvPr/>
        </p:nvSpPr>
        <p:spPr>
          <a:xfrm>
            <a:off x="397412" y="3355145"/>
            <a:ext cx="3890639" cy="2585323"/>
          </a:xfrm>
          <a:prstGeom prst="rect">
            <a:avLst/>
          </a:prstGeom>
        </p:spPr>
        <p:txBody>
          <a:bodyPr wrap="square">
            <a:spAutoFit/>
          </a:bodyPr>
          <a:lstStyle/>
          <a:p>
            <a:pPr marL="0" indent="0">
              <a:buNone/>
            </a:pPr>
            <a:r>
              <a:rPr lang="en-US" dirty="0">
                <a:latin typeface="Calibri" panose="020F0502020204030204" pitchFamily="34" charset="0"/>
                <a:cs typeface="Calibri" panose="020F0502020204030204" pitchFamily="34" charset="0"/>
              </a:rPr>
              <a:t>VCS are sometimes known </a:t>
            </a:r>
            <a:r>
              <a:rPr lang="en-US" b="1" dirty="0">
                <a:latin typeface="Calibri" panose="020F0502020204030204" pitchFamily="34" charset="0"/>
                <a:cs typeface="Calibri" panose="020F0502020204030204" pitchFamily="34" charset="0"/>
              </a:rPr>
              <a:t>as</a:t>
            </a:r>
            <a:r>
              <a:rPr lang="en-US" dirty="0">
                <a:latin typeface="Calibri" panose="020F0502020204030204" pitchFamily="34" charset="0"/>
                <a:cs typeface="Calibri" panose="020F0502020204030204" pitchFamily="34" charset="0"/>
              </a:rPr>
              <a:t> SCM (</a:t>
            </a:r>
            <a:r>
              <a:rPr lang="en-US" b="1" dirty="0">
                <a:latin typeface="Calibri" panose="020F0502020204030204" pitchFamily="34" charset="0"/>
                <a:cs typeface="Calibri" panose="020F0502020204030204" pitchFamily="34" charset="0"/>
              </a:rPr>
              <a:t>Source</a:t>
            </a:r>
            <a:r>
              <a:rPr lang="en-US" dirty="0">
                <a:latin typeface="Calibri" panose="020F0502020204030204" pitchFamily="34" charset="0"/>
                <a:cs typeface="Calibri" panose="020F0502020204030204" pitchFamily="34" charset="0"/>
              </a:rPr>
              <a:t> Code </a:t>
            </a:r>
            <a:r>
              <a:rPr lang="en-US" b="1" dirty="0">
                <a:latin typeface="Calibri" panose="020F0502020204030204" pitchFamily="34" charset="0"/>
                <a:cs typeface="Calibri" panose="020F0502020204030204" pitchFamily="34" charset="0"/>
              </a:rPr>
              <a:t>Management</a:t>
            </a:r>
            <a:r>
              <a:rPr lang="en-US" dirty="0">
                <a:latin typeface="Calibri" panose="020F0502020204030204" pitchFamily="34" charset="0"/>
                <a:cs typeface="Calibri" panose="020F0502020204030204" pitchFamily="34" charset="0"/>
              </a:rPr>
              <a:t>) tools or RCS (</a:t>
            </a:r>
            <a:r>
              <a:rPr lang="en-US" b="1" dirty="0">
                <a:latin typeface="Calibri" panose="020F0502020204030204" pitchFamily="34" charset="0"/>
                <a:cs typeface="Calibri" panose="020F0502020204030204" pitchFamily="34" charset="0"/>
              </a:rPr>
              <a:t>Revision Control </a:t>
            </a:r>
            <a:r>
              <a:rPr lang="en-US" dirty="0">
                <a:latin typeface="Calibri" panose="020F0502020204030204" pitchFamily="34" charset="0"/>
                <a:cs typeface="Calibri" panose="020F0502020204030204" pitchFamily="34" charset="0"/>
              </a:rPr>
              <a:t>System). One of the most popular VCS tools in use today is called </a:t>
            </a:r>
            <a:r>
              <a:rPr lang="en-US" b="1" dirty="0">
                <a:latin typeface="Calibri" panose="020F0502020204030204" pitchFamily="34" charset="0"/>
                <a:cs typeface="Calibri" panose="020F0502020204030204" pitchFamily="34" charset="0"/>
              </a:rPr>
              <a:t>Git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Git</a:t>
            </a:r>
            <a:r>
              <a:rPr lang="en-US" dirty="0">
                <a:latin typeface="Calibri" panose="020F0502020204030204" pitchFamily="34" charset="0"/>
                <a:cs typeface="Calibri" panose="020F0502020204030204" pitchFamily="34" charset="0"/>
              </a:rPr>
              <a:t> is a Distributed VCS, a category known </a:t>
            </a:r>
            <a:r>
              <a:rPr lang="en-US" b="1" dirty="0">
                <a:latin typeface="Calibri" panose="020F0502020204030204" pitchFamily="34" charset="0"/>
                <a:cs typeface="Calibri" panose="020F0502020204030204" pitchFamily="34" charset="0"/>
              </a:rPr>
              <a:t>as</a:t>
            </a:r>
            <a:r>
              <a:rPr lang="en-US" dirty="0">
                <a:latin typeface="Calibri" panose="020F0502020204030204" pitchFamily="34" charset="0"/>
                <a:cs typeface="Calibri" panose="020F0502020204030204" pitchFamily="34" charset="0"/>
              </a:rPr>
              <a:t> DVCS, more on that later. </a:t>
            </a:r>
            <a:r>
              <a:rPr lang="en-US" b="1" dirty="0">
                <a:latin typeface="Calibri" panose="020F0502020204030204" pitchFamily="34" charset="0"/>
                <a:cs typeface="Calibri" panose="020F0502020204030204" pitchFamily="34" charset="0"/>
              </a:rPr>
              <a:t>Like </a:t>
            </a:r>
            <a:r>
              <a:rPr lang="en-US" dirty="0">
                <a:latin typeface="Calibri" panose="020F0502020204030204" pitchFamily="34" charset="0"/>
                <a:cs typeface="Calibri" panose="020F0502020204030204" pitchFamily="34" charset="0"/>
              </a:rPr>
              <a:t>many of the most popular VCS systems available today, </a:t>
            </a:r>
            <a:r>
              <a:rPr lang="en-US" b="1" dirty="0">
                <a:latin typeface="Calibri" panose="020F0502020204030204" pitchFamily="34" charset="0"/>
                <a:cs typeface="Calibri" panose="020F0502020204030204" pitchFamily="34" charset="0"/>
              </a:rPr>
              <a:t>Git</a:t>
            </a:r>
            <a:r>
              <a:rPr lang="en-US" dirty="0">
                <a:latin typeface="Calibri" panose="020F0502020204030204" pitchFamily="34" charset="0"/>
                <a:cs typeface="Calibri" panose="020F0502020204030204" pitchFamily="34" charset="0"/>
              </a:rPr>
              <a:t> is free and open </a:t>
            </a:r>
            <a:r>
              <a:rPr lang="en-US" b="1" dirty="0">
                <a:latin typeface="Calibri" panose="020F0502020204030204" pitchFamily="34" charset="0"/>
                <a:cs typeface="Calibri" panose="020F0502020204030204" pitchFamily="34" charset="0"/>
              </a:rPr>
              <a:t>source</a:t>
            </a:r>
            <a:r>
              <a:rPr lang="en-US"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750436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D2E3-38D7-4090-8548-5E6155531327}"/>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Git and GitHub</a:t>
            </a:r>
          </a:p>
        </p:txBody>
      </p:sp>
      <p:sp>
        <p:nvSpPr>
          <p:cNvPr id="3" name="Content Placeholder 2">
            <a:extLst>
              <a:ext uri="{FF2B5EF4-FFF2-40B4-BE49-F238E27FC236}">
                <a16:creationId xmlns:a16="http://schemas.microsoft.com/office/drawing/2014/main" id="{8E9A08BA-F363-44E1-AF90-7E60B3DB95B0}"/>
              </a:ext>
            </a:extLst>
          </p:cNvPr>
          <p:cNvSpPr>
            <a:spLocks noGrp="1"/>
          </p:cNvSpPr>
          <p:nvPr>
            <p:ph sz="quarter" idx="1"/>
          </p:nvPr>
        </p:nvSpPr>
        <p:spPr>
          <a:xfrm>
            <a:off x="496824" y="1828800"/>
            <a:ext cx="8308848" cy="1447799"/>
          </a:xfrm>
        </p:spPr>
        <p:txBody>
          <a:bodyPr/>
          <a:lstStyle/>
          <a:p>
            <a:r>
              <a:rPr lang="en-US" sz="2200" b="1" dirty="0">
                <a:latin typeface="Calibri" panose="020F0502020204030204" pitchFamily="34" charset="0"/>
                <a:cs typeface="Calibri" panose="020F0502020204030204" pitchFamily="34" charset="0"/>
              </a:rPr>
              <a:t>Git</a:t>
            </a:r>
            <a:r>
              <a:rPr lang="en-US" sz="2200" dirty="0">
                <a:latin typeface="Calibri" panose="020F0502020204030204" pitchFamily="34" charset="0"/>
                <a:cs typeface="Calibri" panose="020F0502020204030204" pitchFamily="34" charset="0"/>
              </a:rPr>
              <a:t> is a revision control system, a tool to manage your source code history. </a:t>
            </a:r>
            <a:r>
              <a:rPr lang="en-US" sz="2200" b="1" dirty="0">
                <a:latin typeface="Calibri" panose="020F0502020204030204" pitchFamily="34" charset="0"/>
                <a:cs typeface="Calibri" panose="020F0502020204030204" pitchFamily="34" charset="0"/>
              </a:rPr>
              <a:t>GitHub </a:t>
            </a:r>
            <a:r>
              <a:rPr lang="en-US" sz="2200" dirty="0">
                <a:latin typeface="Calibri" panose="020F0502020204030204" pitchFamily="34" charset="0"/>
                <a:cs typeface="Calibri" panose="020F0502020204030204" pitchFamily="34" charset="0"/>
              </a:rPr>
              <a:t>is a hosting service for </a:t>
            </a:r>
            <a:r>
              <a:rPr lang="en-US" sz="2200" b="1" dirty="0">
                <a:latin typeface="Calibri" panose="020F0502020204030204" pitchFamily="34" charset="0"/>
                <a:cs typeface="Calibri" panose="020F0502020204030204" pitchFamily="34" charset="0"/>
              </a:rPr>
              <a:t>Git</a:t>
            </a:r>
            <a:r>
              <a:rPr lang="en-US" sz="2200" dirty="0">
                <a:latin typeface="Calibri" panose="020F0502020204030204" pitchFamily="34" charset="0"/>
                <a:cs typeface="Calibri" panose="020F0502020204030204" pitchFamily="34" charset="0"/>
              </a:rPr>
              <a:t> repositories. So they are not the same thing: </a:t>
            </a:r>
            <a:r>
              <a:rPr lang="en-US" sz="2200" b="1" dirty="0">
                <a:latin typeface="Calibri" panose="020F0502020204030204" pitchFamily="34" charset="0"/>
                <a:cs typeface="Calibri" panose="020F0502020204030204" pitchFamily="34" charset="0"/>
              </a:rPr>
              <a:t>Git</a:t>
            </a:r>
            <a:r>
              <a:rPr lang="en-US" sz="2200" dirty="0">
                <a:latin typeface="Calibri" panose="020F0502020204030204" pitchFamily="34" charset="0"/>
                <a:cs typeface="Calibri" panose="020F0502020204030204" pitchFamily="34" charset="0"/>
              </a:rPr>
              <a:t> is the tool, </a:t>
            </a:r>
            <a:r>
              <a:rPr lang="en-US" sz="2200" b="1" dirty="0">
                <a:latin typeface="Calibri" panose="020F0502020204030204" pitchFamily="34" charset="0"/>
                <a:cs typeface="Calibri" panose="020F0502020204030204" pitchFamily="34" charset="0"/>
              </a:rPr>
              <a:t>GitHub</a:t>
            </a:r>
            <a:r>
              <a:rPr lang="en-US" sz="2200" dirty="0">
                <a:latin typeface="Calibri" panose="020F0502020204030204" pitchFamily="34" charset="0"/>
                <a:cs typeface="Calibri" panose="020F0502020204030204" pitchFamily="34" charset="0"/>
              </a:rPr>
              <a:t> is the service for projects that use </a:t>
            </a:r>
            <a:r>
              <a:rPr lang="en-US" sz="2200" b="1" dirty="0">
                <a:latin typeface="Calibri" panose="020F0502020204030204" pitchFamily="34" charset="0"/>
                <a:cs typeface="Calibri" panose="020F0502020204030204" pitchFamily="34" charset="0"/>
              </a:rPr>
              <a:t>Git</a:t>
            </a:r>
            <a:r>
              <a:rPr lang="en-US" sz="2200" dirty="0">
                <a:latin typeface="Calibri" panose="020F0502020204030204" pitchFamily="34" charset="0"/>
                <a:cs typeface="Calibri" panose="020F0502020204030204" pitchFamily="34" charset="0"/>
              </a:rPr>
              <a:t>.</a:t>
            </a:r>
          </a:p>
        </p:txBody>
      </p:sp>
      <p:pic>
        <p:nvPicPr>
          <p:cNvPr id="7170" name="Picture 2" descr="Image result for git and github">
            <a:extLst>
              <a:ext uri="{FF2B5EF4-FFF2-40B4-BE49-F238E27FC236}">
                <a16:creationId xmlns:a16="http://schemas.microsoft.com/office/drawing/2014/main" id="{7033628D-D932-4601-8053-F9FDD98B05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429000"/>
            <a:ext cx="4495800" cy="3393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097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B1E7-A1A5-4B39-9AAA-AF9E48C7E292}"/>
              </a:ext>
            </a:extLst>
          </p:cNvPr>
          <p:cNvSpPr>
            <a:spLocks noGrp="1"/>
          </p:cNvSpPr>
          <p:nvPr>
            <p:ph type="title"/>
          </p:nvPr>
        </p:nvSpPr>
        <p:spPr/>
        <p:txBody>
          <a:bodyPr/>
          <a:lstStyle/>
          <a:p>
            <a:r>
              <a:rPr lang="en-US" sz="4000" dirty="0">
                <a:latin typeface="Calibri" panose="020F0502020204030204" pitchFamily="34" charset="0"/>
                <a:cs typeface="Calibri" panose="020F0502020204030204" pitchFamily="34" charset="0"/>
              </a:rPr>
              <a:t>Git Distributed Architecture</a:t>
            </a:r>
          </a:p>
        </p:txBody>
      </p:sp>
      <p:pic>
        <p:nvPicPr>
          <p:cNvPr id="4" name="Picture 3">
            <a:extLst>
              <a:ext uri="{FF2B5EF4-FFF2-40B4-BE49-F238E27FC236}">
                <a16:creationId xmlns:a16="http://schemas.microsoft.com/office/drawing/2014/main" id="{1EEEE035-0968-410B-A8B7-45CB72D209FF}"/>
              </a:ext>
            </a:extLst>
          </p:cNvPr>
          <p:cNvPicPr>
            <a:picLocks noChangeAspect="1"/>
          </p:cNvPicPr>
          <p:nvPr/>
        </p:nvPicPr>
        <p:blipFill>
          <a:blip r:embed="rId2"/>
          <a:stretch>
            <a:fillRect/>
          </a:stretch>
        </p:blipFill>
        <p:spPr>
          <a:xfrm>
            <a:off x="3517" y="2209800"/>
            <a:ext cx="9144000" cy="3760702"/>
          </a:xfrm>
          <a:prstGeom prst="rect">
            <a:avLst/>
          </a:prstGeom>
        </p:spPr>
      </p:pic>
    </p:spTree>
    <p:extLst>
      <p:ext uri="{BB962C8B-B14F-4D97-AF65-F5344CB8AC3E}">
        <p14:creationId xmlns:p14="http://schemas.microsoft.com/office/powerpoint/2010/main" val="361555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89EB-5D06-4159-913B-8454E023A92F}"/>
              </a:ext>
            </a:extLst>
          </p:cNvPr>
          <p:cNvSpPr>
            <a:spLocks noGrp="1"/>
          </p:cNvSpPr>
          <p:nvPr>
            <p:ph type="title"/>
          </p:nvPr>
        </p:nvSpPr>
        <p:spPr/>
        <p:txBody>
          <a:bodyPr/>
          <a:lstStyle/>
          <a:p>
            <a:r>
              <a:rPr lang="en-US" sz="4000" dirty="0">
                <a:latin typeface="Calibri" panose="020F0502020204030204" pitchFamily="34" charset="0"/>
                <a:cs typeface="Calibri" panose="020F0502020204030204" pitchFamily="34" charset="0"/>
              </a:rPr>
              <a:t>How git performs in DevOps</a:t>
            </a:r>
          </a:p>
        </p:txBody>
      </p:sp>
      <p:pic>
        <p:nvPicPr>
          <p:cNvPr id="4" name="Picture 3">
            <a:extLst>
              <a:ext uri="{FF2B5EF4-FFF2-40B4-BE49-F238E27FC236}">
                <a16:creationId xmlns:a16="http://schemas.microsoft.com/office/drawing/2014/main" id="{592AE436-FAC4-4C44-93A8-8CE855637BB4}"/>
              </a:ext>
            </a:extLst>
          </p:cNvPr>
          <p:cNvPicPr>
            <a:picLocks noChangeAspect="1"/>
          </p:cNvPicPr>
          <p:nvPr/>
        </p:nvPicPr>
        <p:blipFill>
          <a:blip r:embed="rId2"/>
          <a:stretch>
            <a:fillRect/>
          </a:stretch>
        </p:blipFill>
        <p:spPr>
          <a:xfrm>
            <a:off x="0" y="2286000"/>
            <a:ext cx="9144000" cy="3882853"/>
          </a:xfrm>
          <a:prstGeom prst="rect">
            <a:avLst/>
          </a:prstGeom>
        </p:spPr>
      </p:pic>
    </p:spTree>
    <p:extLst>
      <p:ext uri="{BB962C8B-B14F-4D97-AF65-F5344CB8AC3E}">
        <p14:creationId xmlns:p14="http://schemas.microsoft.com/office/powerpoint/2010/main" val="2538722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02650-23C6-443B-A1EA-157B2DBA67FC}"/>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Revert commit in git</a:t>
            </a:r>
          </a:p>
        </p:txBody>
      </p:sp>
      <p:pic>
        <p:nvPicPr>
          <p:cNvPr id="4" name="Picture 3">
            <a:extLst>
              <a:ext uri="{FF2B5EF4-FFF2-40B4-BE49-F238E27FC236}">
                <a16:creationId xmlns:a16="http://schemas.microsoft.com/office/drawing/2014/main" id="{54AB5EFE-BADA-43A5-AE67-4CF0B60B8E3D}"/>
              </a:ext>
            </a:extLst>
          </p:cNvPr>
          <p:cNvPicPr>
            <a:picLocks noChangeAspect="1"/>
          </p:cNvPicPr>
          <p:nvPr/>
        </p:nvPicPr>
        <p:blipFill>
          <a:blip r:embed="rId2"/>
          <a:stretch>
            <a:fillRect/>
          </a:stretch>
        </p:blipFill>
        <p:spPr>
          <a:xfrm>
            <a:off x="0" y="2438400"/>
            <a:ext cx="9144000" cy="2768219"/>
          </a:xfrm>
          <a:prstGeom prst="rect">
            <a:avLst/>
          </a:prstGeom>
        </p:spPr>
      </p:pic>
    </p:spTree>
    <p:extLst>
      <p:ext uri="{BB962C8B-B14F-4D97-AF65-F5344CB8AC3E}">
        <p14:creationId xmlns:p14="http://schemas.microsoft.com/office/powerpoint/2010/main" val="2271417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D4959-032A-4E9C-AB66-19962945A127}"/>
              </a:ext>
            </a:extLst>
          </p:cNvPr>
          <p:cNvSpPr>
            <a:spLocks noGrp="1"/>
          </p:cNvSpPr>
          <p:nvPr>
            <p:ph type="title"/>
          </p:nvPr>
        </p:nvSpPr>
        <p:spPr>
          <a:xfrm>
            <a:off x="152400" y="270905"/>
            <a:ext cx="8153400" cy="990600"/>
          </a:xfrm>
        </p:spPr>
        <p:txBody>
          <a:bodyPr/>
          <a:lstStyle/>
          <a:p>
            <a:r>
              <a:rPr lang="en-US" sz="2800" dirty="0">
                <a:latin typeface="Calibri" panose="020F0502020204030204" pitchFamily="34" charset="0"/>
                <a:cs typeface="Calibri" panose="020F0502020204030204" pitchFamily="34" charset="0"/>
              </a:rPr>
              <a:t>Git - Find list of files in changed in particular commit</a:t>
            </a:r>
          </a:p>
        </p:txBody>
      </p:sp>
      <p:pic>
        <p:nvPicPr>
          <p:cNvPr id="4" name="Picture 3">
            <a:extLst>
              <a:ext uri="{FF2B5EF4-FFF2-40B4-BE49-F238E27FC236}">
                <a16:creationId xmlns:a16="http://schemas.microsoft.com/office/drawing/2014/main" id="{292DA3A8-6D62-486D-8C1A-8BDAA0A0A65D}"/>
              </a:ext>
            </a:extLst>
          </p:cNvPr>
          <p:cNvPicPr>
            <a:picLocks noChangeAspect="1"/>
          </p:cNvPicPr>
          <p:nvPr/>
        </p:nvPicPr>
        <p:blipFill>
          <a:blip r:embed="rId2"/>
          <a:stretch>
            <a:fillRect/>
          </a:stretch>
        </p:blipFill>
        <p:spPr>
          <a:xfrm>
            <a:off x="0" y="2286000"/>
            <a:ext cx="9144000" cy="3310495"/>
          </a:xfrm>
          <a:prstGeom prst="rect">
            <a:avLst/>
          </a:prstGeom>
        </p:spPr>
      </p:pic>
    </p:spTree>
    <p:extLst>
      <p:ext uri="{BB962C8B-B14F-4D97-AF65-F5344CB8AC3E}">
        <p14:creationId xmlns:p14="http://schemas.microsoft.com/office/powerpoint/2010/main" val="395635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12775" y="228600"/>
            <a:ext cx="8153400" cy="990600"/>
          </a:xfrm>
        </p:spPr>
        <p:txBody>
          <a:bodyPr/>
          <a:lstStyle/>
          <a:p>
            <a:pPr eaLnBrk="1" hangingPunct="1"/>
            <a:r>
              <a:rPr lang="en-US" b="1" dirty="0">
                <a:latin typeface="Calibri" panose="020F0502020204030204" pitchFamily="34" charset="0"/>
                <a:cs typeface="Calibri" panose="020F0502020204030204" pitchFamily="34" charset="0"/>
              </a:rPr>
              <a:t>Introduction</a:t>
            </a:r>
          </a:p>
        </p:txBody>
      </p:sp>
      <p:sp>
        <p:nvSpPr>
          <p:cNvPr id="11267" name="Rectangle 3"/>
          <p:cNvSpPr>
            <a:spLocks noGrp="1" noChangeArrowheads="1"/>
          </p:cNvSpPr>
          <p:nvPr>
            <p:ph sz="quarter" idx="1"/>
          </p:nvPr>
        </p:nvSpPr>
        <p:spPr>
          <a:xfrm>
            <a:off x="457200" y="1600200"/>
            <a:ext cx="8229600" cy="5029200"/>
          </a:xfrm>
        </p:spPr>
        <p:txBody>
          <a:bodyPr/>
          <a:lstStyle/>
          <a:p>
            <a:pPr eaLnBrk="1" hangingPunct="1"/>
            <a:r>
              <a:rPr lang="en-US" sz="2400" dirty="0">
                <a:latin typeface="Calibri" panose="020F0502020204030204" pitchFamily="34" charset="0"/>
                <a:cs typeface="Calibri" panose="020F0502020204030204" pitchFamily="34" charset="0"/>
              </a:rPr>
              <a:t>SDLC is the acronym of Software Development Life Cycle.</a:t>
            </a:r>
          </a:p>
          <a:p>
            <a:pPr eaLnBrk="1" hangingPunct="1"/>
            <a:r>
              <a:rPr lang="en-US" sz="2400" dirty="0">
                <a:latin typeface="Calibri" panose="020F0502020204030204" pitchFamily="34" charset="0"/>
                <a:cs typeface="Calibri" panose="020F0502020204030204" pitchFamily="34" charset="0"/>
              </a:rPr>
              <a:t>SDLC, Software Development Life Cycle is a process used by software industry to design, develop and test high quality software’s. </a:t>
            </a:r>
          </a:p>
          <a:p>
            <a:pPr eaLnBrk="1" hangingPunct="1"/>
            <a:r>
              <a:rPr lang="en-US" sz="2400" dirty="0">
                <a:latin typeface="Calibri" panose="020F0502020204030204" pitchFamily="34" charset="0"/>
                <a:cs typeface="Calibri" panose="020F0502020204030204" pitchFamily="34" charset="0"/>
              </a:rPr>
              <a:t>The SDLC aims to produce a high quality software that meets or exceeds customer expectations, reaches completion within times and cost estimates.</a:t>
            </a:r>
          </a:p>
          <a:p>
            <a:pPr eaLnBrk="1" hangingPunct="1"/>
            <a:r>
              <a:rPr lang="en-US" sz="2400" dirty="0">
                <a:latin typeface="Calibri" panose="020F0502020204030204" pitchFamily="34" charset="0"/>
                <a:cs typeface="Calibri" panose="020F0502020204030204" pitchFamily="34" charset="0"/>
              </a:rPr>
              <a:t>It is also called as Software development process. </a:t>
            </a:r>
          </a:p>
          <a:p>
            <a:pPr eaLnBrk="1" hangingPunct="1"/>
            <a:r>
              <a:rPr lang="en-US" sz="2400" dirty="0">
                <a:latin typeface="Calibri" panose="020F0502020204030204" pitchFamily="34" charset="0"/>
                <a:cs typeface="Calibri" panose="020F0502020204030204" pitchFamily="34" charset="0"/>
              </a:rPr>
              <a:t>The software development life cycle (SDLC) is a framework defining tasks performed at each step in the software development process.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7C224A-1022-44C5-B71B-889FCA40EA89}"/>
              </a:ext>
            </a:extLst>
          </p:cNvPr>
          <p:cNvPicPr>
            <a:picLocks noChangeAspect="1"/>
          </p:cNvPicPr>
          <p:nvPr/>
        </p:nvPicPr>
        <p:blipFill>
          <a:blip r:embed="rId2"/>
          <a:stretch>
            <a:fillRect/>
          </a:stretch>
        </p:blipFill>
        <p:spPr>
          <a:xfrm>
            <a:off x="3048000" y="20425"/>
            <a:ext cx="5181600" cy="6837575"/>
          </a:xfrm>
          <a:prstGeom prst="rect">
            <a:avLst/>
          </a:prstGeom>
        </p:spPr>
      </p:pic>
      <p:sp>
        <p:nvSpPr>
          <p:cNvPr id="6" name="TextBox 5">
            <a:extLst>
              <a:ext uri="{FF2B5EF4-FFF2-40B4-BE49-F238E27FC236}">
                <a16:creationId xmlns:a16="http://schemas.microsoft.com/office/drawing/2014/main" id="{26E4F13C-88B3-4D8F-BFAA-D76558DAEF5B}"/>
              </a:ext>
            </a:extLst>
          </p:cNvPr>
          <p:cNvSpPr txBox="1"/>
          <p:nvPr/>
        </p:nvSpPr>
        <p:spPr>
          <a:xfrm>
            <a:off x="228600" y="228600"/>
            <a:ext cx="2286000" cy="830997"/>
          </a:xfrm>
          <a:prstGeom prst="rect">
            <a:avLst/>
          </a:prstGeom>
          <a:noFill/>
        </p:spPr>
        <p:txBody>
          <a:bodyPr wrap="square" rtlCol="0">
            <a:spAutoFit/>
          </a:bodyPr>
          <a:lstStyle/>
          <a:p>
            <a:r>
              <a:rPr lang="en-US" sz="2400" b="1" dirty="0"/>
              <a:t>Git Commands</a:t>
            </a:r>
          </a:p>
        </p:txBody>
      </p:sp>
    </p:spTree>
    <p:extLst>
      <p:ext uri="{BB962C8B-B14F-4D97-AF65-F5344CB8AC3E}">
        <p14:creationId xmlns:p14="http://schemas.microsoft.com/office/powerpoint/2010/main" val="2446373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E4F13C-88B3-4D8F-BFAA-D76558DAEF5B}"/>
              </a:ext>
            </a:extLst>
          </p:cNvPr>
          <p:cNvSpPr txBox="1"/>
          <p:nvPr/>
        </p:nvSpPr>
        <p:spPr>
          <a:xfrm>
            <a:off x="228600" y="228600"/>
            <a:ext cx="2286000" cy="830997"/>
          </a:xfrm>
          <a:prstGeom prst="rect">
            <a:avLst/>
          </a:prstGeom>
          <a:noFill/>
        </p:spPr>
        <p:txBody>
          <a:bodyPr wrap="square" rtlCol="0">
            <a:spAutoFit/>
          </a:bodyPr>
          <a:lstStyle/>
          <a:p>
            <a:r>
              <a:rPr lang="en-US" sz="2400" b="1" dirty="0"/>
              <a:t>Git Commands</a:t>
            </a:r>
          </a:p>
        </p:txBody>
      </p:sp>
      <p:pic>
        <p:nvPicPr>
          <p:cNvPr id="2" name="Picture 1">
            <a:extLst>
              <a:ext uri="{FF2B5EF4-FFF2-40B4-BE49-F238E27FC236}">
                <a16:creationId xmlns:a16="http://schemas.microsoft.com/office/drawing/2014/main" id="{7003125A-7E34-4A2C-AC5B-8F36EBF5D4E0}"/>
              </a:ext>
            </a:extLst>
          </p:cNvPr>
          <p:cNvPicPr>
            <a:picLocks noChangeAspect="1"/>
          </p:cNvPicPr>
          <p:nvPr/>
        </p:nvPicPr>
        <p:blipFill>
          <a:blip r:embed="rId2"/>
          <a:stretch>
            <a:fillRect/>
          </a:stretch>
        </p:blipFill>
        <p:spPr>
          <a:xfrm>
            <a:off x="2362200" y="57242"/>
            <a:ext cx="6324600" cy="6743515"/>
          </a:xfrm>
          <a:prstGeom prst="rect">
            <a:avLst/>
          </a:prstGeom>
        </p:spPr>
      </p:pic>
    </p:spTree>
    <p:extLst>
      <p:ext uri="{BB962C8B-B14F-4D97-AF65-F5344CB8AC3E}">
        <p14:creationId xmlns:p14="http://schemas.microsoft.com/office/powerpoint/2010/main" val="1628166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0F6BA8-C81F-4956-ADF4-8E97D3160737}"/>
              </a:ext>
            </a:extLst>
          </p:cNvPr>
          <p:cNvSpPr txBox="1"/>
          <p:nvPr/>
        </p:nvSpPr>
        <p:spPr>
          <a:xfrm>
            <a:off x="533400" y="468868"/>
            <a:ext cx="8305800" cy="5355312"/>
          </a:xfrm>
          <a:prstGeom prst="rect">
            <a:avLst/>
          </a:prstGeom>
          <a:noFill/>
        </p:spPr>
        <p:txBody>
          <a:bodyPr wrap="square" rtlCol="0">
            <a:spAutoFit/>
          </a:bodyPr>
          <a:lstStyle/>
          <a:p>
            <a:r>
              <a:rPr lang="en-US" b="1" u="sng" dirty="0"/>
              <a:t>Reference Links</a:t>
            </a:r>
          </a:p>
          <a:p>
            <a:endParaRPr lang="en-US" dirty="0"/>
          </a:p>
          <a:p>
            <a:r>
              <a:rPr lang="en-US" b="1" dirty="0"/>
              <a:t># Installations:</a:t>
            </a:r>
          </a:p>
          <a:p>
            <a:r>
              <a:rPr lang="en-US" dirty="0">
                <a:hlinkClick r:id="rId2"/>
              </a:rPr>
              <a:t>https://git-scm.com/downloads</a:t>
            </a:r>
            <a:endParaRPr lang="en-US" dirty="0"/>
          </a:p>
          <a:p>
            <a:r>
              <a:rPr lang="en-US" dirty="0">
                <a:hlinkClick r:id="rId3"/>
              </a:rPr>
              <a:t>https://confluence.atlassian.com/bitbucketserver/basic-git-commands-776639767.html</a:t>
            </a:r>
            <a:endParaRPr lang="en-US" dirty="0"/>
          </a:p>
          <a:p>
            <a:endParaRPr lang="en-US" dirty="0"/>
          </a:p>
          <a:p>
            <a:endParaRPr lang="en-US" dirty="0"/>
          </a:p>
          <a:p>
            <a:r>
              <a:rPr lang="en-US" b="1" dirty="0"/>
              <a:t># Example:</a:t>
            </a:r>
          </a:p>
          <a:p>
            <a:r>
              <a:rPr lang="en-US" dirty="0">
                <a:hlinkClick r:id="rId4"/>
              </a:rPr>
              <a:t>https://github.com/kapilsthakkar25</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363410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BCC574-1262-4014-87CC-7D6D44917585}"/>
              </a:ext>
            </a:extLst>
          </p:cNvPr>
          <p:cNvSpPr txBox="1"/>
          <p:nvPr/>
        </p:nvSpPr>
        <p:spPr>
          <a:xfrm>
            <a:off x="990600" y="2209800"/>
            <a:ext cx="7162800" cy="830997"/>
          </a:xfrm>
          <a:prstGeom prst="rect">
            <a:avLst/>
          </a:prstGeom>
          <a:noFill/>
        </p:spPr>
        <p:txBody>
          <a:bodyPr wrap="square" rtlCol="0">
            <a:spAutoFit/>
          </a:bodyPr>
          <a:lstStyle/>
          <a:p>
            <a:pPr algn="ctr"/>
            <a:r>
              <a:rPr lang="en-US" sz="4800" dirty="0">
                <a:latin typeface="Calibri" panose="020F0502020204030204" pitchFamily="34" charset="0"/>
                <a:cs typeface="Calibri" panose="020F0502020204030204" pitchFamily="34" charset="0"/>
              </a:rPr>
              <a:t>Containerization</a:t>
            </a:r>
          </a:p>
        </p:txBody>
      </p:sp>
      <p:sp>
        <p:nvSpPr>
          <p:cNvPr id="5" name="TextBox 4">
            <a:extLst>
              <a:ext uri="{FF2B5EF4-FFF2-40B4-BE49-F238E27FC236}">
                <a16:creationId xmlns:a16="http://schemas.microsoft.com/office/drawing/2014/main" id="{95F8DEA0-6CAC-432D-8326-1D75EB4A27A9}"/>
              </a:ext>
            </a:extLst>
          </p:cNvPr>
          <p:cNvSpPr txBox="1"/>
          <p:nvPr/>
        </p:nvSpPr>
        <p:spPr>
          <a:xfrm>
            <a:off x="7315200" y="6211669"/>
            <a:ext cx="1981200" cy="646331"/>
          </a:xfrm>
          <a:prstGeom prst="rect">
            <a:avLst/>
          </a:prstGeom>
          <a:noFill/>
        </p:spPr>
        <p:txBody>
          <a:bodyPr wrap="square" rtlCol="0">
            <a:spAutoFit/>
          </a:bodyPr>
          <a:lstStyle/>
          <a:p>
            <a:r>
              <a:rPr lang="en-US" dirty="0">
                <a:solidFill>
                  <a:schemeClr val="bg1">
                    <a:lumMod val="50000"/>
                  </a:schemeClr>
                </a:solidFill>
              </a:rPr>
              <a:t>Kapil Thakkar</a:t>
            </a:r>
          </a:p>
          <a:p>
            <a:r>
              <a:rPr lang="en-US" dirty="0">
                <a:solidFill>
                  <a:schemeClr val="bg1">
                    <a:lumMod val="50000"/>
                  </a:schemeClr>
                </a:solidFill>
              </a:rPr>
              <a:t>DevOps Trainer</a:t>
            </a:r>
          </a:p>
        </p:txBody>
      </p:sp>
    </p:spTree>
    <p:extLst>
      <p:ext uri="{BB962C8B-B14F-4D97-AF65-F5344CB8AC3E}">
        <p14:creationId xmlns:p14="http://schemas.microsoft.com/office/powerpoint/2010/main" val="1226401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B96D6-5FC7-4D3E-A3D5-134D42DF3FED}"/>
              </a:ext>
            </a:extLst>
          </p:cNvPr>
          <p:cNvSpPr>
            <a:spLocks noGrp="1"/>
          </p:cNvSpPr>
          <p:nvPr>
            <p:ph type="title"/>
          </p:nvPr>
        </p:nvSpPr>
        <p:spPr/>
        <p:txBody>
          <a:bodyPr/>
          <a:lstStyle/>
          <a:p>
            <a:r>
              <a:rPr lang="en-US" sz="4000" dirty="0">
                <a:latin typeface="Calibri" panose="020F0502020204030204" pitchFamily="34" charset="0"/>
                <a:cs typeface="Calibri" panose="020F0502020204030204" pitchFamily="34" charset="0"/>
              </a:rPr>
              <a:t>What are Containers?</a:t>
            </a:r>
          </a:p>
        </p:txBody>
      </p:sp>
      <p:pic>
        <p:nvPicPr>
          <p:cNvPr id="4" name="Picture 3">
            <a:extLst>
              <a:ext uri="{FF2B5EF4-FFF2-40B4-BE49-F238E27FC236}">
                <a16:creationId xmlns:a16="http://schemas.microsoft.com/office/drawing/2014/main" id="{B851244B-D310-4495-9A35-BF95B73E7A46}"/>
              </a:ext>
            </a:extLst>
          </p:cNvPr>
          <p:cNvPicPr>
            <a:picLocks noChangeAspect="1"/>
          </p:cNvPicPr>
          <p:nvPr/>
        </p:nvPicPr>
        <p:blipFill>
          <a:blip r:embed="rId2"/>
          <a:stretch>
            <a:fillRect/>
          </a:stretch>
        </p:blipFill>
        <p:spPr>
          <a:xfrm>
            <a:off x="0" y="2438400"/>
            <a:ext cx="9144000" cy="3343922"/>
          </a:xfrm>
          <a:prstGeom prst="rect">
            <a:avLst/>
          </a:prstGeom>
        </p:spPr>
      </p:pic>
    </p:spTree>
    <p:extLst>
      <p:ext uri="{BB962C8B-B14F-4D97-AF65-F5344CB8AC3E}">
        <p14:creationId xmlns:p14="http://schemas.microsoft.com/office/powerpoint/2010/main" val="2719541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BB843-884D-430F-8F84-D0DB75BF7D53}"/>
              </a:ext>
            </a:extLst>
          </p:cNvPr>
          <p:cNvSpPr>
            <a:spLocks noGrp="1"/>
          </p:cNvSpPr>
          <p:nvPr>
            <p:ph type="title"/>
          </p:nvPr>
        </p:nvSpPr>
        <p:spPr>
          <a:xfrm>
            <a:off x="609600" y="228600"/>
            <a:ext cx="8153400" cy="990600"/>
          </a:xfrm>
        </p:spPr>
        <p:txBody>
          <a:bodyPr/>
          <a:lstStyle/>
          <a:p>
            <a:r>
              <a:rPr lang="en-US" sz="4000" dirty="0">
                <a:latin typeface="Calibri" panose="020F0502020204030204" pitchFamily="34" charset="0"/>
                <a:cs typeface="Calibri" panose="020F0502020204030204" pitchFamily="34" charset="0"/>
              </a:rPr>
              <a:t>Docker Containers vs VMs</a:t>
            </a:r>
          </a:p>
        </p:txBody>
      </p:sp>
      <p:pic>
        <p:nvPicPr>
          <p:cNvPr id="12290" name="Picture 2" descr="Image result for container vs vms">
            <a:extLst>
              <a:ext uri="{FF2B5EF4-FFF2-40B4-BE49-F238E27FC236}">
                <a16:creationId xmlns:a16="http://schemas.microsoft.com/office/drawing/2014/main" id="{15C36206-813F-4D66-BDDE-A23B123F4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372269"/>
            <a:ext cx="7971856" cy="448573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1367A74-89A7-4A2C-9C82-833EE033201D}"/>
              </a:ext>
            </a:extLst>
          </p:cNvPr>
          <p:cNvSpPr/>
          <p:nvPr/>
        </p:nvSpPr>
        <p:spPr>
          <a:xfrm>
            <a:off x="576870" y="1543504"/>
            <a:ext cx="8338530" cy="646331"/>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Docker is an open platform for developers and system admins to build, ship, and run distributed applications, whether on laptops, data canter VMs, or the cloud</a:t>
            </a:r>
          </a:p>
        </p:txBody>
      </p:sp>
    </p:spTree>
    <p:extLst>
      <p:ext uri="{BB962C8B-B14F-4D97-AF65-F5344CB8AC3E}">
        <p14:creationId xmlns:p14="http://schemas.microsoft.com/office/powerpoint/2010/main" val="977516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DBD13E2-6430-4A61-8324-55918B5E5DAA}"/>
              </a:ext>
            </a:extLst>
          </p:cNvPr>
          <p:cNvGrpSpPr/>
          <p:nvPr/>
        </p:nvGrpSpPr>
        <p:grpSpPr>
          <a:xfrm>
            <a:off x="0" y="838200"/>
            <a:ext cx="9144000" cy="4234021"/>
            <a:chOff x="0" y="838200"/>
            <a:chExt cx="9144000" cy="4234021"/>
          </a:xfrm>
        </p:grpSpPr>
        <p:pic>
          <p:nvPicPr>
            <p:cNvPr id="4" name="Picture 3">
              <a:extLst>
                <a:ext uri="{FF2B5EF4-FFF2-40B4-BE49-F238E27FC236}">
                  <a16:creationId xmlns:a16="http://schemas.microsoft.com/office/drawing/2014/main" id="{C694505C-6AA2-4BC9-BC47-F23B1DF804B9}"/>
                </a:ext>
              </a:extLst>
            </p:cNvPr>
            <p:cNvPicPr>
              <a:picLocks noChangeAspect="1"/>
            </p:cNvPicPr>
            <p:nvPr/>
          </p:nvPicPr>
          <p:blipFill>
            <a:blip r:embed="rId2"/>
            <a:stretch>
              <a:fillRect/>
            </a:stretch>
          </p:blipFill>
          <p:spPr>
            <a:xfrm>
              <a:off x="0" y="838200"/>
              <a:ext cx="9144000" cy="4234021"/>
            </a:xfrm>
            <a:prstGeom prst="rect">
              <a:avLst/>
            </a:prstGeom>
          </p:spPr>
        </p:pic>
        <p:sp>
          <p:nvSpPr>
            <p:cNvPr id="5" name="Arrow: Right 4">
              <a:extLst>
                <a:ext uri="{FF2B5EF4-FFF2-40B4-BE49-F238E27FC236}">
                  <a16:creationId xmlns:a16="http://schemas.microsoft.com/office/drawing/2014/main" id="{28D1BB22-F339-483B-B270-8D33E1691E3D}"/>
                </a:ext>
              </a:extLst>
            </p:cNvPr>
            <p:cNvSpPr/>
            <p:nvPr/>
          </p:nvSpPr>
          <p:spPr>
            <a:xfrm>
              <a:off x="152400" y="914400"/>
              <a:ext cx="381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46653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D42C6-233A-4FBB-B16B-A4BD3A0AD358}"/>
              </a:ext>
            </a:extLst>
          </p:cNvPr>
          <p:cNvSpPr>
            <a:spLocks noGrp="1"/>
          </p:cNvSpPr>
          <p:nvPr>
            <p:ph type="title"/>
          </p:nvPr>
        </p:nvSpPr>
        <p:spPr/>
        <p:txBody>
          <a:bodyPr/>
          <a:lstStyle/>
          <a:p>
            <a:r>
              <a:rPr lang="en-US" sz="3600" dirty="0">
                <a:latin typeface="Calibri" panose="020F0502020204030204" pitchFamily="34" charset="0"/>
                <a:cs typeface="Calibri" panose="020F0502020204030204" pitchFamily="34" charset="0"/>
              </a:rPr>
              <a:t>Docker Architecture</a:t>
            </a:r>
          </a:p>
        </p:txBody>
      </p:sp>
      <p:pic>
        <p:nvPicPr>
          <p:cNvPr id="4" name="Picture 3">
            <a:extLst>
              <a:ext uri="{FF2B5EF4-FFF2-40B4-BE49-F238E27FC236}">
                <a16:creationId xmlns:a16="http://schemas.microsoft.com/office/drawing/2014/main" id="{B337D4C9-C5BD-431F-AE2C-5BA92CD4B686}"/>
              </a:ext>
            </a:extLst>
          </p:cNvPr>
          <p:cNvPicPr>
            <a:picLocks noChangeAspect="1"/>
          </p:cNvPicPr>
          <p:nvPr/>
        </p:nvPicPr>
        <p:blipFill>
          <a:blip r:embed="rId2"/>
          <a:stretch>
            <a:fillRect/>
          </a:stretch>
        </p:blipFill>
        <p:spPr>
          <a:xfrm>
            <a:off x="-3517" y="1843505"/>
            <a:ext cx="9144000" cy="4785895"/>
          </a:xfrm>
          <a:prstGeom prst="rect">
            <a:avLst/>
          </a:prstGeom>
        </p:spPr>
      </p:pic>
    </p:spTree>
    <p:extLst>
      <p:ext uri="{BB962C8B-B14F-4D97-AF65-F5344CB8AC3E}">
        <p14:creationId xmlns:p14="http://schemas.microsoft.com/office/powerpoint/2010/main" val="31687802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D61440-19F8-42FF-868F-49C787B09281}"/>
              </a:ext>
            </a:extLst>
          </p:cNvPr>
          <p:cNvPicPr>
            <a:picLocks noChangeAspect="1"/>
          </p:cNvPicPr>
          <p:nvPr/>
        </p:nvPicPr>
        <p:blipFill>
          <a:blip r:embed="rId2"/>
          <a:stretch>
            <a:fillRect/>
          </a:stretch>
        </p:blipFill>
        <p:spPr>
          <a:xfrm>
            <a:off x="378975" y="1028700"/>
            <a:ext cx="8386049" cy="4800600"/>
          </a:xfrm>
          <a:prstGeom prst="rect">
            <a:avLst/>
          </a:prstGeom>
        </p:spPr>
      </p:pic>
    </p:spTree>
    <p:extLst>
      <p:ext uri="{BB962C8B-B14F-4D97-AF65-F5344CB8AC3E}">
        <p14:creationId xmlns:p14="http://schemas.microsoft.com/office/powerpoint/2010/main" val="3750511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DDD1F4-C14F-444D-8D90-E7AAEB4FF2E6}"/>
              </a:ext>
            </a:extLst>
          </p:cNvPr>
          <p:cNvPicPr>
            <a:picLocks noChangeAspect="1"/>
          </p:cNvPicPr>
          <p:nvPr/>
        </p:nvPicPr>
        <p:blipFill>
          <a:blip r:embed="rId2"/>
          <a:stretch>
            <a:fillRect/>
          </a:stretch>
        </p:blipFill>
        <p:spPr>
          <a:xfrm>
            <a:off x="18757" y="762000"/>
            <a:ext cx="9170964" cy="5334000"/>
          </a:xfrm>
          <a:prstGeom prst="rect">
            <a:avLst/>
          </a:prstGeom>
        </p:spPr>
      </p:pic>
    </p:spTree>
    <p:extLst>
      <p:ext uri="{BB962C8B-B14F-4D97-AF65-F5344CB8AC3E}">
        <p14:creationId xmlns:p14="http://schemas.microsoft.com/office/powerpoint/2010/main" val="175840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12775" y="228600"/>
            <a:ext cx="8153400" cy="990600"/>
          </a:xfrm>
        </p:spPr>
        <p:txBody>
          <a:bodyPr>
            <a:normAutofit fontScale="90000"/>
          </a:bodyPr>
          <a:lstStyle/>
          <a:p>
            <a:pPr eaLnBrk="1" fontAlgn="auto" hangingPunct="1">
              <a:spcAft>
                <a:spcPts val="0"/>
              </a:spcAft>
              <a:defRPr/>
            </a:pPr>
            <a:r>
              <a:rPr lang="en-US" sz="4000" b="1">
                <a:latin typeface="Calibri" panose="020F0502020204030204" pitchFamily="34" charset="0"/>
                <a:cs typeface="Calibri" panose="020F0502020204030204" pitchFamily="34" charset="0"/>
              </a:rPr>
              <a:t>What is SDLC?</a:t>
            </a:r>
            <a:br>
              <a:rPr lang="en-US" sz="4000" b="1">
                <a:latin typeface="Calibri" panose="020F0502020204030204" pitchFamily="34" charset="0"/>
                <a:cs typeface="Calibri" panose="020F0502020204030204" pitchFamily="34" charset="0"/>
              </a:rPr>
            </a:br>
            <a:endParaRPr lang="en-US" sz="4000" b="1">
              <a:latin typeface="Calibri" panose="020F0502020204030204" pitchFamily="34" charset="0"/>
              <a:cs typeface="Calibri" panose="020F0502020204030204" pitchFamily="34" charset="0"/>
            </a:endParaRPr>
          </a:p>
        </p:txBody>
      </p:sp>
      <p:sp>
        <p:nvSpPr>
          <p:cNvPr id="13315" name="Rectangle 3"/>
          <p:cNvSpPr>
            <a:spLocks noGrp="1" noChangeArrowheads="1"/>
          </p:cNvSpPr>
          <p:nvPr>
            <p:ph sz="quarter" idx="1"/>
          </p:nvPr>
        </p:nvSpPr>
        <p:spPr>
          <a:xfrm>
            <a:off x="612775" y="1600200"/>
            <a:ext cx="8153400" cy="4495800"/>
          </a:xfrm>
        </p:spPr>
        <p:txBody>
          <a:bodyPr/>
          <a:lstStyle/>
          <a:p>
            <a:pPr eaLnBrk="1" hangingPunct="1"/>
            <a:r>
              <a:rPr lang="en-US" sz="2400">
                <a:latin typeface="Calibri" panose="020F0502020204030204" pitchFamily="34" charset="0"/>
                <a:cs typeface="Calibri" panose="020F0502020204030204" pitchFamily="34" charset="0"/>
              </a:rPr>
              <a:t>SDLC is a process followed for a software project, within a software organization. </a:t>
            </a:r>
          </a:p>
          <a:p>
            <a:pPr eaLnBrk="1" hangingPunct="1"/>
            <a:r>
              <a:rPr lang="en-US" sz="2400">
                <a:latin typeface="Calibri" panose="020F0502020204030204" pitchFamily="34" charset="0"/>
                <a:cs typeface="Calibri" panose="020F0502020204030204" pitchFamily="34" charset="0"/>
              </a:rPr>
              <a:t>It consists of a detailed plan describing how to develop, maintain, replace and alter or enhance specific software.</a:t>
            </a:r>
          </a:p>
          <a:p>
            <a:pPr eaLnBrk="1" hangingPunct="1"/>
            <a:r>
              <a:rPr lang="en-US" sz="2400">
                <a:latin typeface="Calibri" panose="020F0502020204030204" pitchFamily="34" charset="0"/>
                <a:cs typeface="Calibri" panose="020F0502020204030204" pitchFamily="34" charset="0"/>
              </a:rPr>
              <a:t> The life cycle defines a methodology for improving the quality of software and the overall development process. </a:t>
            </a:r>
          </a:p>
        </p:txBody>
      </p:sp>
      <p:pic>
        <p:nvPicPr>
          <p:cNvPr id="13316" name="Picture 5" descr="http://www.ntt-security.com/img/visuals/secure-software/static.png"/>
          <p:cNvPicPr>
            <a:picLocks noChangeAspect="1" noChangeArrowheads="1"/>
          </p:cNvPicPr>
          <p:nvPr/>
        </p:nvPicPr>
        <p:blipFill>
          <a:blip r:embed="rId2" cstate="print"/>
          <a:srcRect/>
          <a:stretch>
            <a:fillRect/>
          </a:stretch>
        </p:blipFill>
        <p:spPr bwMode="auto">
          <a:xfrm>
            <a:off x="6019800" y="4724400"/>
            <a:ext cx="2286000" cy="1874838"/>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1B0EA-9540-4B7F-9C5A-8E2FA25688B9}"/>
              </a:ext>
            </a:extLst>
          </p:cNvPr>
          <p:cNvSpPr>
            <a:spLocks noGrp="1"/>
          </p:cNvSpPr>
          <p:nvPr>
            <p:ph type="title"/>
          </p:nvPr>
        </p:nvSpPr>
        <p:spPr/>
        <p:txBody>
          <a:bodyPr/>
          <a:lstStyle/>
          <a:p>
            <a:r>
              <a:rPr lang="en-US" sz="3600" dirty="0" err="1">
                <a:latin typeface="Calibri" panose="020F0502020204030204" pitchFamily="34" charset="0"/>
                <a:cs typeface="Calibri" panose="020F0502020204030204" pitchFamily="34" charset="0"/>
              </a:rPr>
              <a:t>Dockerfile</a:t>
            </a:r>
            <a:r>
              <a:rPr lang="en-US" sz="3600" dirty="0">
                <a:latin typeface="Calibri" panose="020F0502020204030204" pitchFamily="34" charset="0"/>
                <a:cs typeface="Calibri" panose="020F0502020204030204" pitchFamily="34" charset="0"/>
              </a:rPr>
              <a:t> for MongoDB</a:t>
            </a:r>
          </a:p>
        </p:txBody>
      </p:sp>
      <p:pic>
        <p:nvPicPr>
          <p:cNvPr id="4" name="Picture 3">
            <a:extLst>
              <a:ext uri="{FF2B5EF4-FFF2-40B4-BE49-F238E27FC236}">
                <a16:creationId xmlns:a16="http://schemas.microsoft.com/office/drawing/2014/main" id="{E46B3DF5-A0AD-4368-AD01-1A7F14D62732}"/>
              </a:ext>
            </a:extLst>
          </p:cNvPr>
          <p:cNvPicPr>
            <a:picLocks noChangeAspect="1"/>
          </p:cNvPicPr>
          <p:nvPr/>
        </p:nvPicPr>
        <p:blipFill>
          <a:blip r:embed="rId2"/>
          <a:stretch>
            <a:fillRect/>
          </a:stretch>
        </p:blipFill>
        <p:spPr>
          <a:xfrm>
            <a:off x="0" y="2209800"/>
            <a:ext cx="9144000" cy="4115212"/>
          </a:xfrm>
          <a:prstGeom prst="rect">
            <a:avLst/>
          </a:prstGeom>
        </p:spPr>
      </p:pic>
    </p:spTree>
    <p:extLst>
      <p:ext uri="{BB962C8B-B14F-4D97-AF65-F5344CB8AC3E}">
        <p14:creationId xmlns:p14="http://schemas.microsoft.com/office/powerpoint/2010/main" val="1058699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476D66-0500-48A6-A118-361FD7A5A652}"/>
              </a:ext>
            </a:extLst>
          </p:cNvPr>
          <p:cNvSpPr/>
          <p:nvPr/>
        </p:nvSpPr>
        <p:spPr>
          <a:xfrm>
            <a:off x="1143000" y="914400"/>
            <a:ext cx="1295400"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2258729-76B6-418F-87B3-6ED187F75BF0}"/>
              </a:ext>
            </a:extLst>
          </p:cNvPr>
          <p:cNvSpPr/>
          <p:nvPr/>
        </p:nvSpPr>
        <p:spPr>
          <a:xfrm>
            <a:off x="3276600" y="914400"/>
            <a:ext cx="1295400"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34264A-07C9-491B-B222-3715938320AF}"/>
              </a:ext>
            </a:extLst>
          </p:cNvPr>
          <p:cNvSpPr txBox="1"/>
          <p:nvPr/>
        </p:nvSpPr>
        <p:spPr>
          <a:xfrm>
            <a:off x="2152650" y="356937"/>
            <a:ext cx="2247900" cy="381000"/>
          </a:xfrm>
          <a:prstGeom prst="rect">
            <a:avLst/>
          </a:prstGeom>
          <a:noFill/>
        </p:spPr>
        <p:txBody>
          <a:bodyPr wrap="square" rtlCol="0">
            <a:spAutoFit/>
          </a:bodyPr>
          <a:lstStyle/>
          <a:p>
            <a:r>
              <a:rPr lang="en-US" dirty="0"/>
              <a:t>Dev / Staging</a:t>
            </a:r>
          </a:p>
        </p:txBody>
      </p:sp>
      <p:sp>
        <p:nvSpPr>
          <p:cNvPr id="5" name="Rectangle 4">
            <a:extLst>
              <a:ext uri="{FF2B5EF4-FFF2-40B4-BE49-F238E27FC236}">
                <a16:creationId xmlns:a16="http://schemas.microsoft.com/office/drawing/2014/main" id="{11ECD48D-95D7-47A0-B23E-B458160BBBD0}"/>
              </a:ext>
            </a:extLst>
          </p:cNvPr>
          <p:cNvSpPr/>
          <p:nvPr/>
        </p:nvSpPr>
        <p:spPr>
          <a:xfrm>
            <a:off x="1205163" y="3276600"/>
            <a:ext cx="1295400"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D205CB1-23A7-4535-8363-C5B35434E4C8}"/>
              </a:ext>
            </a:extLst>
          </p:cNvPr>
          <p:cNvSpPr/>
          <p:nvPr/>
        </p:nvSpPr>
        <p:spPr>
          <a:xfrm>
            <a:off x="3338763" y="3276600"/>
            <a:ext cx="1295400"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290864B-876D-48FA-9917-7DF8488B62DF}"/>
              </a:ext>
            </a:extLst>
          </p:cNvPr>
          <p:cNvSpPr txBox="1"/>
          <p:nvPr/>
        </p:nvSpPr>
        <p:spPr>
          <a:xfrm>
            <a:off x="2214813" y="2719137"/>
            <a:ext cx="2247900" cy="381000"/>
          </a:xfrm>
          <a:prstGeom prst="rect">
            <a:avLst/>
          </a:prstGeom>
          <a:noFill/>
        </p:spPr>
        <p:txBody>
          <a:bodyPr wrap="square" rtlCol="0">
            <a:spAutoFit/>
          </a:bodyPr>
          <a:lstStyle/>
          <a:p>
            <a:r>
              <a:rPr lang="en-US" dirty="0"/>
              <a:t>Production</a:t>
            </a:r>
          </a:p>
        </p:txBody>
      </p:sp>
      <p:sp>
        <p:nvSpPr>
          <p:cNvPr id="8" name="Rectangle 7">
            <a:extLst>
              <a:ext uri="{FF2B5EF4-FFF2-40B4-BE49-F238E27FC236}">
                <a16:creationId xmlns:a16="http://schemas.microsoft.com/office/drawing/2014/main" id="{281C4FF5-9283-4B18-8243-DB2F0BCA66FC}"/>
              </a:ext>
            </a:extLst>
          </p:cNvPr>
          <p:cNvSpPr/>
          <p:nvPr/>
        </p:nvSpPr>
        <p:spPr>
          <a:xfrm>
            <a:off x="3241508" y="4870966"/>
            <a:ext cx="1295400"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95107DB-6257-4B2B-95A4-9FD3B3CDD361}"/>
              </a:ext>
            </a:extLst>
          </p:cNvPr>
          <p:cNvSpPr/>
          <p:nvPr/>
        </p:nvSpPr>
        <p:spPr>
          <a:xfrm>
            <a:off x="5318961" y="4891019"/>
            <a:ext cx="1295400"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17CB55-F958-4ABE-9536-C83CB7284D23}"/>
              </a:ext>
            </a:extLst>
          </p:cNvPr>
          <p:cNvSpPr/>
          <p:nvPr/>
        </p:nvSpPr>
        <p:spPr>
          <a:xfrm>
            <a:off x="5348039" y="3276600"/>
            <a:ext cx="1295400"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6684EC1-DE80-4B81-8283-10595078CD3E}"/>
              </a:ext>
            </a:extLst>
          </p:cNvPr>
          <p:cNvSpPr/>
          <p:nvPr/>
        </p:nvSpPr>
        <p:spPr>
          <a:xfrm>
            <a:off x="7357315" y="3272591"/>
            <a:ext cx="1295400"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8E16C4-688C-404F-9719-690912C46986}"/>
              </a:ext>
            </a:extLst>
          </p:cNvPr>
          <p:cNvSpPr txBox="1"/>
          <p:nvPr/>
        </p:nvSpPr>
        <p:spPr>
          <a:xfrm>
            <a:off x="1432259" y="1148834"/>
            <a:ext cx="857250" cy="369332"/>
          </a:xfrm>
          <a:prstGeom prst="rect">
            <a:avLst/>
          </a:prstGeom>
          <a:noFill/>
        </p:spPr>
        <p:txBody>
          <a:bodyPr wrap="square" rtlCol="0">
            <a:spAutoFit/>
          </a:bodyPr>
          <a:lstStyle/>
          <a:p>
            <a:r>
              <a:rPr lang="en-US" dirty="0"/>
              <a:t>Web</a:t>
            </a:r>
          </a:p>
        </p:txBody>
      </p:sp>
      <p:sp>
        <p:nvSpPr>
          <p:cNvPr id="13" name="TextBox 12">
            <a:extLst>
              <a:ext uri="{FF2B5EF4-FFF2-40B4-BE49-F238E27FC236}">
                <a16:creationId xmlns:a16="http://schemas.microsoft.com/office/drawing/2014/main" id="{86959AE0-A6EC-4B58-9C7D-D7E5CCC0B022}"/>
              </a:ext>
            </a:extLst>
          </p:cNvPr>
          <p:cNvSpPr txBox="1"/>
          <p:nvPr/>
        </p:nvSpPr>
        <p:spPr>
          <a:xfrm>
            <a:off x="3657600" y="1148834"/>
            <a:ext cx="533400" cy="369332"/>
          </a:xfrm>
          <a:prstGeom prst="rect">
            <a:avLst/>
          </a:prstGeom>
          <a:noFill/>
        </p:spPr>
        <p:txBody>
          <a:bodyPr wrap="square" rtlCol="0">
            <a:spAutoFit/>
          </a:bodyPr>
          <a:lstStyle/>
          <a:p>
            <a:r>
              <a:rPr lang="en-US" dirty="0"/>
              <a:t>DB</a:t>
            </a:r>
          </a:p>
        </p:txBody>
      </p:sp>
      <p:sp>
        <p:nvSpPr>
          <p:cNvPr id="14" name="TextBox 13">
            <a:extLst>
              <a:ext uri="{FF2B5EF4-FFF2-40B4-BE49-F238E27FC236}">
                <a16:creationId xmlns:a16="http://schemas.microsoft.com/office/drawing/2014/main" id="{27E6F65D-F2EF-4DC5-9A9E-873F083F1D6C}"/>
              </a:ext>
            </a:extLst>
          </p:cNvPr>
          <p:cNvSpPr txBox="1"/>
          <p:nvPr/>
        </p:nvSpPr>
        <p:spPr>
          <a:xfrm>
            <a:off x="1432259" y="3451240"/>
            <a:ext cx="857250" cy="369332"/>
          </a:xfrm>
          <a:prstGeom prst="rect">
            <a:avLst/>
          </a:prstGeom>
          <a:noFill/>
        </p:spPr>
        <p:txBody>
          <a:bodyPr wrap="square" rtlCol="0">
            <a:spAutoFit/>
          </a:bodyPr>
          <a:lstStyle/>
          <a:p>
            <a:r>
              <a:rPr lang="en-US" dirty="0"/>
              <a:t>Web</a:t>
            </a:r>
          </a:p>
        </p:txBody>
      </p:sp>
      <p:sp>
        <p:nvSpPr>
          <p:cNvPr id="15" name="TextBox 14">
            <a:extLst>
              <a:ext uri="{FF2B5EF4-FFF2-40B4-BE49-F238E27FC236}">
                <a16:creationId xmlns:a16="http://schemas.microsoft.com/office/drawing/2014/main" id="{18573C45-72CA-4ED8-8C26-1C6D6579C539}"/>
              </a:ext>
            </a:extLst>
          </p:cNvPr>
          <p:cNvSpPr txBox="1"/>
          <p:nvPr/>
        </p:nvSpPr>
        <p:spPr>
          <a:xfrm>
            <a:off x="3657600" y="3512128"/>
            <a:ext cx="857250" cy="369332"/>
          </a:xfrm>
          <a:prstGeom prst="rect">
            <a:avLst/>
          </a:prstGeom>
          <a:noFill/>
        </p:spPr>
        <p:txBody>
          <a:bodyPr wrap="square" rtlCol="0">
            <a:spAutoFit/>
          </a:bodyPr>
          <a:lstStyle/>
          <a:p>
            <a:r>
              <a:rPr lang="en-US" dirty="0"/>
              <a:t>Web</a:t>
            </a:r>
          </a:p>
        </p:txBody>
      </p:sp>
      <p:sp>
        <p:nvSpPr>
          <p:cNvPr id="16" name="TextBox 15">
            <a:extLst>
              <a:ext uri="{FF2B5EF4-FFF2-40B4-BE49-F238E27FC236}">
                <a16:creationId xmlns:a16="http://schemas.microsoft.com/office/drawing/2014/main" id="{49A53481-87AA-465F-BD31-7C921B67B165}"/>
              </a:ext>
            </a:extLst>
          </p:cNvPr>
          <p:cNvSpPr txBox="1"/>
          <p:nvPr/>
        </p:nvSpPr>
        <p:spPr>
          <a:xfrm>
            <a:off x="5700465" y="3511034"/>
            <a:ext cx="857250" cy="369332"/>
          </a:xfrm>
          <a:prstGeom prst="rect">
            <a:avLst/>
          </a:prstGeom>
          <a:noFill/>
        </p:spPr>
        <p:txBody>
          <a:bodyPr wrap="square" rtlCol="0">
            <a:spAutoFit/>
          </a:bodyPr>
          <a:lstStyle/>
          <a:p>
            <a:r>
              <a:rPr lang="en-US" dirty="0"/>
              <a:t>Web</a:t>
            </a:r>
          </a:p>
        </p:txBody>
      </p:sp>
      <p:sp>
        <p:nvSpPr>
          <p:cNvPr id="17" name="TextBox 16">
            <a:extLst>
              <a:ext uri="{FF2B5EF4-FFF2-40B4-BE49-F238E27FC236}">
                <a16:creationId xmlns:a16="http://schemas.microsoft.com/office/drawing/2014/main" id="{4C8A253D-4F16-4743-BC81-9AE9A8556914}"/>
              </a:ext>
            </a:extLst>
          </p:cNvPr>
          <p:cNvSpPr txBox="1"/>
          <p:nvPr/>
        </p:nvSpPr>
        <p:spPr>
          <a:xfrm>
            <a:off x="7711741" y="3511034"/>
            <a:ext cx="857250" cy="369332"/>
          </a:xfrm>
          <a:prstGeom prst="rect">
            <a:avLst/>
          </a:prstGeom>
          <a:noFill/>
        </p:spPr>
        <p:txBody>
          <a:bodyPr wrap="square" rtlCol="0">
            <a:spAutoFit/>
          </a:bodyPr>
          <a:lstStyle/>
          <a:p>
            <a:r>
              <a:rPr lang="en-US" dirty="0"/>
              <a:t>Web</a:t>
            </a:r>
          </a:p>
        </p:txBody>
      </p:sp>
      <p:sp>
        <p:nvSpPr>
          <p:cNvPr id="18" name="TextBox 17">
            <a:extLst>
              <a:ext uri="{FF2B5EF4-FFF2-40B4-BE49-F238E27FC236}">
                <a16:creationId xmlns:a16="http://schemas.microsoft.com/office/drawing/2014/main" id="{08100FCE-23BE-4E4F-A4D4-14FF6EC860C3}"/>
              </a:ext>
            </a:extLst>
          </p:cNvPr>
          <p:cNvSpPr txBox="1"/>
          <p:nvPr/>
        </p:nvSpPr>
        <p:spPr>
          <a:xfrm>
            <a:off x="3552324" y="5105400"/>
            <a:ext cx="533400" cy="369332"/>
          </a:xfrm>
          <a:prstGeom prst="rect">
            <a:avLst/>
          </a:prstGeom>
          <a:noFill/>
        </p:spPr>
        <p:txBody>
          <a:bodyPr wrap="square" rtlCol="0">
            <a:spAutoFit/>
          </a:bodyPr>
          <a:lstStyle/>
          <a:p>
            <a:r>
              <a:rPr lang="en-US" dirty="0"/>
              <a:t>DB</a:t>
            </a:r>
          </a:p>
        </p:txBody>
      </p:sp>
      <p:sp>
        <p:nvSpPr>
          <p:cNvPr id="19" name="TextBox 18">
            <a:extLst>
              <a:ext uri="{FF2B5EF4-FFF2-40B4-BE49-F238E27FC236}">
                <a16:creationId xmlns:a16="http://schemas.microsoft.com/office/drawing/2014/main" id="{DA17DD0C-9AF9-4E96-B386-0D0C037A1981}"/>
              </a:ext>
            </a:extLst>
          </p:cNvPr>
          <p:cNvSpPr txBox="1"/>
          <p:nvPr/>
        </p:nvSpPr>
        <p:spPr>
          <a:xfrm>
            <a:off x="5748087" y="5171574"/>
            <a:ext cx="533400" cy="369332"/>
          </a:xfrm>
          <a:prstGeom prst="rect">
            <a:avLst/>
          </a:prstGeom>
          <a:noFill/>
        </p:spPr>
        <p:txBody>
          <a:bodyPr wrap="square" rtlCol="0">
            <a:spAutoFit/>
          </a:bodyPr>
          <a:lstStyle/>
          <a:p>
            <a:r>
              <a:rPr lang="en-US" dirty="0"/>
              <a:t>DB</a:t>
            </a:r>
          </a:p>
        </p:txBody>
      </p:sp>
      <p:cxnSp>
        <p:nvCxnSpPr>
          <p:cNvPr id="21" name="Straight Connector 20">
            <a:extLst>
              <a:ext uri="{FF2B5EF4-FFF2-40B4-BE49-F238E27FC236}">
                <a16:creationId xmlns:a16="http://schemas.microsoft.com/office/drawing/2014/main" id="{A6ACB251-7F66-40C5-A3E4-101EA885853E}"/>
              </a:ext>
            </a:extLst>
          </p:cNvPr>
          <p:cNvCxnSpPr>
            <a:stCxn id="5" idx="3"/>
            <a:endCxn id="6" idx="1"/>
          </p:cNvCxnSpPr>
          <p:nvPr/>
        </p:nvCxnSpPr>
        <p:spPr>
          <a:xfrm>
            <a:off x="2500563" y="3695700"/>
            <a:ext cx="838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997671B-5FBB-4100-9E02-6517E82644C1}"/>
              </a:ext>
            </a:extLst>
          </p:cNvPr>
          <p:cNvCxnSpPr>
            <a:stCxn id="2" idx="3"/>
            <a:endCxn id="3" idx="1"/>
          </p:cNvCxnSpPr>
          <p:nvPr/>
        </p:nvCxnSpPr>
        <p:spPr>
          <a:xfrm>
            <a:off x="2438400" y="1333500"/>
            <a:ext cx="838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F644D4-3791-4123-97DA-140F8A35A7F2}"/>
              </a:ext>
            </a:extLst>
          </p:cNvPr>
          <p:cNvCxnSpPr>
            <a:stCxn id="6" idx="3"/>
            <a:endCxn id="10" idx="1"/>
          </p:cNvCxnSpPr>
          <p:nvPr/>
        </p:nvCxnSpPr>
        <p:spPr>
          <a:xfrm>
            <a:off x="4634163" y="3695700"/>
            <a:ext cx="7138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D0E71A-586E-4ED2-83CD-9A4CDFB18699}"/>
              </a:ext>
            </a:extLst>
          </p:cNvPr>
          <p:cNvCxnSpPr>
            <a:stCxn id="10" idx="3"/>
            <a:endCxn id="11" idx="1"/>
          </p:cNvCxnSpPr>
          <p:nvPr/>
        </p:nvCxnSpPr>
        <p:spPr>
          <a:xfrm flipV="1">
            <a:off x="6643439" y="3691691"/>
            <a:ext cx="713876" cy="40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E739070-846F-4456-97BB-36C79AC5A0C1}"/>
              </a:ext>
            </a:extLst>
          </p:cNvPr>
          <p:cNvCxnSpPr/>
          <p:nvPr/>
        </p:nvCxnSpPr>
        <p:spPr>
          <a:xfrm>
            <a:off x="1981200" y="4419600"/>
            <a:ext cx="60238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CF31E2E-DEB5-45E0-8B80-B70F2986180F}"/>
              </a:ext>
            </a:extLst>
          </p:cNvPr>
          <p:cNvCxnSpPr>
            <a:endCxn id="5" idx="2"/>
          </p:cNvCxnSpPr>
          <p:nvPr/>
        </p:nvCxnSpPr>
        <p:spPr>
          <a:xfrm flipH="1" flipV="1">
            <a:off x="1852863" y="4114800"/>
            <a:ext cx="128337"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9C45F9A-1B51-45A0-98DE-EEAB2ED536B7}"/>
              </a:ext>
            </a:extLst>
          </p:cNvPr>
          <p:cNvCxnSpPr>
            <a:stCxn id="6" idx="2"/>
          </p:cNvCxnSpPr>
          <p:nvPr/>
        </p:nvCxnSpPr>
        <p:spPr>
          <a:xfrm flipH="1">
            <a:off x="3922295" y="4114800"/>
            <a:ext cx="64168"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4674517-FB6F-448F-A05C-4ED3C38C89DE}"/>
              </a:ext>
            </a:extLst>
          </p:cNvPr>
          <p:cNvCxnSpPr>
            <a:stCxn id="10" idx="2"/>
          </p:cNvCxnSpPr>
          <p:nvPr/>
        </p:nvCxnSpPr>
        <p:spPr>
          <a:xfrm flipH="1">
            <a:off x="5963655" y="4114800"/>
            <a:ext cx="32084"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A8A112C-8E17-4981-8BDA-4D0CAEE51DF7}"/>
              </a:ext>
            </a:extLst>
          </p:cNvPr>
          <p:cNvCxnSpPr>
            <a:stCxn id="11" idx="2"/>
          </p:cNvCxnSpPr>
          <p:nvPr/>
        </p:nvCxnSpPr>
        <p:spPr>
          <a:xfrm>
            <a:off x="8005015" y="4110791"/>
            <a:ext cx="0" cy="3088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E0CFF77-41D7-4E37-BCFC-ECDC16AE475F}"/>
              </a:ext>
            </a:extLst>
          </p:cNvPr>
          <p:cNvCxnSpPr>
            <a:stCxn id="8" idx="0"/>
          </p:cNvCxnSpPr>
          <p:nvPr/>
        </p:nvCxnSpPr>
        <p:spPr>
          <a:xfrm flipV="1">
            <a:off x="3889208" y="4419600"/>
            <a:ext cx="196516" cy="451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4088FB8-6AF0-430B-9313-CC5F3F021430}"/>
              </a:ext>
            </a:extLst>
          </p:cNvPr>
          <p:cNvCxnSpPr>
            <a:stCxn id="9" idx="0"/>
          </p:cNvCxnSpPr>
          <p:nvPr/>
        </p:nvCxnSpPr>
        <p:spPr>
          <a:xfrm flipH="1" flipV="1">
            <a:off x="5963654" y="4429626"/>
            <a:ext cx="3007" cy="461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01F5DAA-93FB-4371-A189-1A9E01705428}"/>
              </a:ext>
            </a:extLst>
          </p:cNvPr>
          <p:cNvCxnSpPr>
            <a:stCxn id="8" idx="3"/>
            <a:endCxn id="9" idx="1"/>
          </p:cNvCxnSpPr>
          <p:nvPr/>
        </p:nvCxnSpPr>
        <p:spPr>
          <a:xfrm>
            <a:off x="4536908" y="5290066"/>
            <a:ext cx="782053" cy="20053"/>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C1A66D9-14E6-4323-BCCA-C07A4B01424C}"/>
              </a:ext>
            </a:extLst>
          </p:cNvPr>
          <p:cNvSpPr txBox="1"/>
          <p:nvPr/>
        </p:nvSpPr>
        <p:spPr>
          <a:xfrm>
            <a:off x="3241508" y="5791200"/>
            <a:ext cx="1221205" cy="369332"/>
          </a:xfrm>
          <a:prstGeom prst="rect">
            <a:avLst/>
          </a:prstGeom>
          <a:noFill/>
        </p:spPr>
        <p:txBody>
          <a:bodyPr wrap="square" rtlCol="0">
            <a:spAutoFit/>
          </a:bodyPr>
          <a:lstStyle/>
          <a:p>
            <a:r>
              <a:rPr lang="en-US" dirty="0"/>
              <a:t>master</a:t>
            </a:r>
          </a:p>
        </p:txBody>
      </p:sp>
      <p:sp>
        <p:nvSpPr>
          <p:cNvPr id="47" name="TextBox 46">
            <a:extLst>
              <a:ext uri="{FF2B5EF4-FFF2-40B4-BE49-F238E27FC236}">
                <a16:creationId xmlns:a16="http://schemas.microsoft.com/office/drawing/2014/main" id="{14FB59E0-0157-4483-BDC0-26090080C110}"/>
              </a:ext>
            </a:extLst>
          </p:cNvPr>
          <p:cNvSpPr txBox="1"/>
          <p:nvPr/>
        </p:nvSpPr>
        <p:spPr>
          <a:xfrm>
            <a:off x="5504954" y="5791200"/>
            <a:ext cx="1052761" cy="369332"/>
          </a:xfrm>
          <a:prstGeom prst="rect">
            <a:avLst/>
          </a:prstGeom>
          <a:noFill/>
        </p:spPr>
        <p:txBody>
          <a:bodyPr wrap="square" rtlCol="0">
            <a:spAutoFit/>
          </a:bodyPr>
          <a:lstStyle/>
          <a:p>
            <a:r>
              <a:rPr lang="en-US" dirty="0"/>
              <a:t>slave</a:t>
            </a:r>
          </a:p>
        </p:txBody>
      </p:sp>
    </p:spTree>
    <p:extLst>
      <p:ext uri="{BB962C8B-B14F-4D97-AF65-F5344CB8AC3E}">
        <p14:creationId xmlns:p14="http://schemas.microsoft.com/office/powerpoint/2010/main" val="31310371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8865A-BE6B-4033-9FDF-7CBD2E407453}"/>
              </a:ext>
            </a:extLst>
          </p:cNvPr>
          <p:cNvSpPr>
            <a:spLocks noGrp="1"/>
          </p:cNvSpPr>
          <p:nvPr>
            <p:ph type="title"/>
          </p:nvPr>
        </p:nvSpPr>
        <p:spPr/>
        <p:txBody>
          <a:bodyPr/>
          <a:lstStyle/>
          <a:p>
            <a:r>
              <a:rPr lang="en-US" sz="3600" dirty="0">
                <a:latin typeface="Calibri" panose="020F0502020204030204" pitchFamily="34" charset="0"/>
                <a:cs typeface="Calibri" panose="020F0502020204030204" pitchFamily="34" charset="0"/>
              </a:rPr>
              <a:t>How docker is use in SDLC?</a:t>
            </a:r>
          </a:p>
        </p:txBody>
      </p:sp>
      <p:pic>
        <p:nvPicPr>
          <p:cNvPr id="4" name="Picture 3">
            <a:extLst>
              <a:ext uri="{FF2B5EF4-FFF2-40B4-BE49-F238E27FC236}">
                <a16:creationId xmlns:a16="http://schemas.microsoft.com/office/drawing/2014/main" id="{2DCAEBCE-2AFF-4921-AA92-274CF03A910D}"/>
              </a:ext>
            </a:extLst>
          </p:cNvPr>
          <p:cNvPicPr>
            <a:picLocks noChangeAspect="1"/>
          </p:cNvPicPr>
          <p:nvPr/>
        </p:nvPicPr>
        <p:blipFill>
          <a:blip r:embed="rId2"/>
          <a:stretch>
            <a:fillRect/>
          </a:stretch>
        </p:blipFill>
        <p:spPr>
          <a:xfrm>
            <a:off x="7034" y="2514600"/>
            <a:ext cx="9144000" cy="3524738"/>
          </a:xfrm>
          <a:prstGeom prst="rect">
            <a:avLst/>
          </a:prstGeom>
        </p:spPr>
      </p:pic>
    </p:spTree>
    <p:extLst>
      <p:ext uri="{BB962C8B-B14F-4D97-AF65-F5344CB8AC3E}">
        <p14:creationId xmlns:p14="http://schemas.microsoft.com/office/powerpoint/2010/main" val="23888718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5A921-0E00-4EE7-A24D-F20F7A3AD6D2}"/>
              </a:ext>
            </a:extLst>
          </p:cNvPr>
          <p:cNvSpPr>
            <a:spLocks noGrp="1"/>
          </p:cNvSpPr>
          <p:nvPr>
            <p:ph type="title"/>
          </p:nvPr>
        </p:nvSpPr>
        <p:spPr/>
        <p:txBody>
          <a:bodyPr/>
          <a:lstStyle/>
          <a:p>
            <a:r>
              <a:rPr lang="en-US" sz="2800" dirty="0">
                <a:latin typeface="Calibri" panose="020F0502020204030204" pitchFamily="34" charset="0"/>
                <a:cs typeface="Calibri" panose="020F0502020204030204" pitchFamily="34" charset="0"/>
              </a:rPr>
              <a:t>Docker provides consistent computing environment throughout the SDLC</a:t>
            </a:r>
          </a:p>
        </p:txBody>
      </p:sp>
      <p:pic>
        <p:nvPicPr>
          <p:cNvPr id="4" name="Picture 3">
            <a:extLst>
              <a:ext uri="{FF2B5EF4-FFF2-40B4-BE49-F238E27FC236}">
                <a16:creationId xmlns:a16="http://schemas.microsoft.com/office/drawing/2014/main" id="{0B6B21AB-F478-4D06-B374-D2A6E8C08E6B}"/>
              </a:ext>
            </a:extLst>
          </p:cNvPr>
          <p:cNvPicPr>
            <a:picLocks noChangeAspect="1"/>
          </p:cNvPicPr>
          <p:nvPr/>
        </p:nvPicPr>
        <p:blipFill>
          <a:blip r:embed="rId2"/>
          <a:stretch>
            <a:fillRect/>
          </a:stretch>
        </p:blipFill>
        <p:spPr>
          <a:xfrm>
            <a:off x="0" y="2438400"/>
            <a:ext cx="9144000" cy="3397964"/>
          </a:xfrm>
          <a:prstGeom prst="rect">
            <a:avLst/>
          </a:prstGeom>
        </p:spPr>
      </p:pic>
    </p:spTree>
    <p:extLst>
      <p:ext uri="{BB962C8B-B14F-4D97-AF65-F5344CB8AC3E}">
        <p14:creationId xmlns:p14="http://schemas.microsoft.com/office/powerpoint/2010/main" val="19995083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5209A-4ECE-49E1-9B86-752913236790}"/>
              </a:ext>
            </a:extLst>
          </p:cNvPr>
          <p:cNvSpPr>
            <a:spLocks noGrp="1"/>
          </p:cNvSpPr>
          <p:nvPr>
            <p:ph type="title"/>
          </p:nvPr>
        </p:nvSpPr>
        <p:spPr/>
        <p:txBody>
          <a:bodyPr/>
          <a:lstStyle/>
          <a:p>
            <a:r>
              <a:rPr lang="en-US" sz="3600" dirty="0">
                <a:latin typeface="Calibri" panose="020F0502020204030204" pitchFamily="34" charset="0"/>
                <a:cs typeface="Calibri" panose="020F0502020204030204" pitchFamily="34" charset="0"/>
              </a:rPr>
              <a:t>What is Docker compose</a:t>
            </a:r>
          </a:p>
        </p:txBody>
      </p:sp>
      <p:pic>
        <p:nvPicPr>
          <p:cNvPr id="4" name="Picture 3">
            <a:extLst>
              <a:ext uri="{FF2B5EF4-FFF2-40B4-BE49-F238E27FC236}">
                <a16:creationId xmlns:a16="http://schemas.microsoft.com/office/drawing/2014/main" id="{00A79A53-616E-4011-99C4-13775F1DE502}"/>
              </a:ext>
            </a:extLst>
          </p:cNvPr>
          <p:cNvPicPr>
            <a:picLocks noChangeAspect="1"/>
          </p:cNvPicPr>
          <p:nvPr/>
        </p:nvPicPr>
        <p:blipFill>
          <a:blip r:embed="rId2"/>
          <a:stretch>
            <a:fillRect/>
          </a:stretch>
        </p:blipFill>
        <p:spPr>
          <a:xfrm>
            <a:off x="0" y="2209800"/>
            <a:ext cx="9144000" cy="3186332"/>
          </a:xfrm>
          <a:prstGeom prst="rect">
            <a:avLst/>
          </a:prstGeom>
        </p:spPr>
      </p:pic>
    </p:spTree>
    <p:extLst>
      <p:ext uri="{BB962C8B-B14F-4D97-AF65-F5344CB8AC3E}">
        <p14:creationId xmlns:p14="http://schemas.microsoft.com/office/powerpoint/2010/main" val="2567276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0F6BA8-C81F-4956-ADF4-8E97D3160737}"/>
              </a:ext>
            </a:extLst>
          </p:cNvPr>
          <p:cNvSpPr txBox="1"/>
          <p:nvPr/>
        </p:nvSpPr>
        <p:spPr>
          <a:xfrm>
            <a:off x="533400" y="468868"/>
            <a:ext cx="8305800" cy="8956298"/>
          </a:xfrm>
          <a:prstGeom prst="rect">
            <a:avLst/>
          </a:prstGeom>
          <a:noFill/>
        </p:spPr>
        <p:txBody>
          <a:bodyPr wrap="square" rtlCol="0">
            <a:spAutoFit/>
          </a:bodyPr>
          <a:lstStyle/>
          <a:p>
            <a:r>
              <a:rPr lang="en-US" b="1" u="sng" dirty="0"/>
              <a:t>Reference Links</a:t>
            </a:r>
          </a:p>
          <a:p>
            <a:endParaRPr lang="en-US" dirty="0"/>
          </a:p>
          <a:p>
            <a:r>
              <a:rPr lang="en-US" b="1" dirty="0"/>
              <a:t># Installations:</a:t>
            </a:r>
          </a:p>
          <a:p>
            <a:r>
              <a:rPr lang="en-US" dirty="0">
                <a:hlinkClick r:id="rId2"/>
              </a:rPr>
              <a:t>https://docs.docker.com/install/linux/docker-ce/centos/</a:t>
            </a:r>
            <a:endParaRPr lang="en-US" dirty="0"/>
          </a:p>
          <a:p>
            <a:r>
              <a:rPr lang="en-US" dirty="0">
                <a:hlinkClick r:id="rId3"/>
              </a:rPr>
              <a:t>https://docs.docker.com/compose/install/</a:t>
            </a:r>
            <a:endParaRPr lang="en-US" dirty="0"/>
          </a:p>
          <a:p>
            <a:r>
              <a:rPr lang="en-US" dirty="0">
                <a:hlinkClick r:id="rId4"/>
              </a:rPr>
              <a:t>https://www.docker.com/products/docker-desktop</a:t>
            </a:r>
            <a:endParaRPr lang="en-US" dirty="0"/>
          </a:p>
          <a:p>
            <a:r>
              <a:rPr lang="en-US" dirty="0">
                <a:hlinkClick r:id="rId5"/>
              </a:rPr>
              <a:t>https://docs.docker.com/develop/develop-images/dockerfile_best-practices/</a:t>
            </a:r>
            <a:endParaRPr lang="en-US" dirty="0"/>
          </a:p>
          <a:p>
            <a:r>
              <a:rPr lang="en-US" dirty="0">
                <a:hlinkClick r:id="rId6"/>
              </a:rPr>
              <a:t>https://www.tutorialspoint.com/docker/docker_compose.htm</a:t>
            </a:r>
            <a:endParaRPr lang="en-US" dirty="0"/>
          </a:p>
          <a:p>
            <a:endParaRPr lang="en-US" dirty="0"/>
          </a:p>
          <a:p>
            <a:endParaRPr lang="en-US" dirty="0"/>
          </a:p>
          <a:p>
            <a:r>
              <a:rPr lang="en-US" b="1" dirty="0"/>
              <a:t># Docker Hub</a:t>
            </a:r>
          </a:p>
          <a:p>
            <a:r>
              <a:rPr lang="en-US" dirty="0">
                <a:hlinkClick r:id="rId7"/>
              </a:rPr>
              <a:t>https://hub.docker.com/</a:t>
            </a:r>
            <a:endParaRPr lang="en-US" dirty="0"/>
          </a:p>
          <a:p>
            <a:r>
              <a:rPr lang="en-US" dirty="0">
                <a:hlinkClick r:id="rId8"/>
              </a:rPr>
              <a:t>https://cloud.docker.com/u/kapilsthakkar25/repository/docker/kapilsthakkar25/spaceshooter</a:t>
            </a:r>
            <a:endParaRPr lang="en-US" dirty="0"/>
          </a:p>
          <a:p>
            <a:endParaRPr lang="en-US" dirty="0"/>
          </a:p>
          <a:p>
            <a:endParaRPr lang="en-US" dirty="0"/>
          </a:p>
          <a:p>
            <a:r>
              <a:rPr lang="en-US" b="1" dirty="0"/>
              <a:t># Git Example:</a:t>
            </a:r>
          </a:p>
          <a:p>
            <a:r>
              <a:rPr lang="en-US" dirty="0">
                <a:hlinkClick r:id="rId9"/>
              </a:rPr>
              <a:t>https://github.com/kapilsthakkar25/webapp-repo</a:t>
            </a:r>
            <a:endParaRPr lang="en-US" dirty="0"/>
          </a:p>
          <a:p>
            <a:r>
              <a:rPr lang="en-US" dirty="0">
                <a:hlinkClick r:id="rId10"/>
              </a:rPr>
              <a:t>https://github.com/kapilsthakkar25/docker-mysql-php-example</a:t>
            </a:r>
            <a:endParaRPr lang="en-US" dirty="0"/>
          </a:p>
          <a:p>
            <a:r>
              <a:rPr lang="en-US" dirty="0">
                <a:hlinkClick r:id="rId11"/>
              </a:rPr>
              <a:t>https://github.com/kapilsthakkar25/docker-wordpress</a:t>
            </a:r>
            <a:endParaRPr lang="en-US" dirty="0"/>
          </a:p>
          <a:p>
            <a:r>
              <a:rPr lang="en-US" dirty="0">
                <a:hlinkClick r:id="rId12"/>
              </a:rPr>
              <a:t>https://github.com/kapilsthakkar25/space-shooter</a:t>
            </a:r>
            <a:endParaRPr lang="en-US" dirty="0"/>
          </a:p>
          <a:p>
            <a:r>
              <a:rPr lang="en-US" dirty="0">
                <a:hlinkClick r:id="rId13"/>
              </a:rPr>
              <a:t>https://github.com/kapilsthakkar25/docker-nginx-php-mysql</a:t>
            </a:r>
            <a:endParaRPr lang="en-US" dirty="0"/>
          </a:p>
          <a:p>
            <a:r>
              <a:rPr lang="en-US" dirty="0">
                <a:hlinkClick r:id="rId14"/>
              </a:rPr>
              <a:t>https://github.com/kapilsthakkar25/docker-repo</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2992083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BCC574-1262-4014-87CC-7D6D44917585}"/>
              </a:ext>
            </a:extLst>
          </p:cNvPr>
          <p:cNvSpPr txBox="1"/>
          <p:nvPr/>
        </p:nvSpPr>
        <p:spPr>
          <a:xfrm>
            <a:off x="990600" y="2514600"/>
            <a:ext cx="7162800" cy="830997"/>
          </a:xfrm>
          <a:prstGeom prst="rect">
            <a:avLst/>
          </a:prstGeom>
          <a:noFill/>
        </p:spPr>
        <p:txBody>
          <a:bodyPr wrap="square" rtlCol="0">
            <a:spAutoFit/>
          </a:bodyPr>
          <a:lstStyle/>
          <a:p>
            <a:pPr algn="ctr"/>
            <a:r>
              <a:rPr lang="en-US" sz="4800" dirty="0">
                <a:latin typeface="Calibri" panose="020F0502020204030204" pitchFamily="34" charset="0"/>
                <a:cs typeface="Calibri" panose="020F0502020204030204" pitchFamily="34" charset="0"/>
              </a:rPr>
              <a:t>Kubernetes</a:t>
            </a:r>
          </a:p>
        </p:txBody>
      </p:sp>
      <p:sp>
        <p:nvSpPr>
          <p:cNvPr id="5" name="TextBox 4">
            <a:extLst>
              <a:ext uri="{FF2B5EF4-FFF2-40B4-BE49-F238E27FC236}">
                <a16:creationId xmlns:a16="http://schemas.microsoft.com/office/drawing/2014/main" id="{95F8DEA0-6CAC-432D-8326-1D75EB4A27A9}"/>
              </a:ext>
            </a:extLst>
          </p:cNvPr>
          <p:cNvSpPr txBox="1"/>
          <p:nvPr/>
        </p:nvSpPr>
        <p:spPr>
          <a:xfrm>
            <a:off x="7315200" y="6211669"/>
            <a:ext cx="1981200" cy="646331"/>
          </a:xfrm>
          <a:prstGeom prst="rect">
            <a:avLst/>
          </a:prstGeom>
          <a:noFill/>
        </p:spPr>
        <p:txBody>
          <a:bodyPr wrap="square" rtlCol="0">
            <a:spAutoFit/>
          </a:bodyPr>
          <a:lstStyle/>
          <a:p>
            <a:r>
              <a:rPr lang="en-US" dirty="0">
                <a:solidFill>
                  <a:schemeClr val="bg1">
                    <a:lumMod val="50000"/>
                  </a:schemeClr>
                </a:solidFill>
              </a:rPr>
              <a:t>Kapil Thakkar</a:t>
            </a:r>
          </a:p>
          <a:p>
            <a:r>
              <a:rPr lang="en-US" dirty="0">
                <a:solidFill>
                  <a:schemeClr val="bg1">
                    <a:lumMod val="50000"/>
                  </a:schemeClr>
                </a:solidFill>
              </a:rPr>
              <a:t>DevOps Trainer</a:t>
            </a:r>
          </a:p>
        </p:txBody>
      </p:sp>
    </p:spTree>
    <p:extLst>
      <p:ext uri="{BB962C8B-B14F-4D97-AF65-F5344CB8AC3E}">
        <p14:creationId xmlns:p14="http://schemas.microsoft.com/office/powerpoint/2010/main" val="2164328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18CFC-FFAF-45DD-8C7C-D0F82A3FD81F}"/>
              </a:ext>
            </a:extLst>
          </p:cNvPr>
          <p:cNvSpPr>
            <a:spLocks noGrp="1"/>
          </p:cNvSpPr>
          <p:nvPr>
            <p:ph type="title"/>
          </p:nvPr>
        </p:nvSpPr>
        <p:spPr/>
        <p:txBody>
          <a:bodyPr/>
          <a:lstStyle/>
          <a:p>
            <a:r>
              <a:rPr lang="en-US" sz="4000" dirty="0">
                <a:latin typeface="Calibri" panose="020F0502020204030204" pitchFamily="34" charset="0"/>
                <a:cs typeface="Calibri" panose="020F0502020204030204" pitchFamily="34" charset="0"/>
              </a:rPr>
              <a:t>What is Kubernetes?</a:t>
            </a:r>
          </a:p>
        </p:txBody>
      </p:sp>
      <p:sp>
        <p:nvSpPr>
          <p:cNvPr id="4" name="Rectangle 3">
            <a:extLst>
              <a:ext uri="{FF2B5EF4-FFF2-40B4-BE49-F238E27FC236}">
                <a16:creationId xmlns:a16="http://schemas.microsoft.com/office/drawing/2014/main" id="{B66C5699-E73B-4554-9E1C-F91668A6A28C}"/>
              </a:ext>
            </a:extLst>
          </p:cNvPr>
          <p:cNvSpPr/>
          <p:nvPr/>
        </p:nvSpPr>
        <p:spPr>
          <a:xfrm>
            <a:off x="548641" y="1676400"/>
            <a:ext cx="7833360" cy="3139321"/>
          </a:xfrm>
          <a:prstGeom prst="rect">
            <a:avLst/>
          </a:prstGeom>
        </p:spPr>
        <p:txBody>
          <a:bodyPr wrap="square">
            <a:spAutoFit/>
          </a:bodyPr>
          <a:lstStyle/>
          <a:p>
            <a:r>
              <a:rPr lang="en-US" dirty="0"/>
              <a:t>Kubernetes(K8S) is an open source tool for managing </a:t>
            </a:r>
            <a:r>
              <a:rPr lang="en-US" dirty="0" err="1"/>
              <a:t>containerised</a:t>
            </a:r>
            <a:r>
              <a:rPr lang="en-US" dirty="0"/>
              <a:t> workloads.  It operated at the container(not hardware) level to automate the deployment, scaling and management of applications. ▹ K8S works alongside a containerization tool, like Docker. So if containers are the ‘Ingredients’ of an application, then K8S would be the ‘Chef or Ansible’</a:t>
            </a:r>
          </a:p>
          <a:p>
            <a:endParaRPr lang="en-US" dirty="0"/>
          </a:p>
          <a:p>
            <a:r>
              <a:rPr lang="en-US" dirty="0"/>
              <a:t>As well as managing individual containers, K8S can also manage clusters:</a:t>
            </a:r>
          </a:p>
          <a:p>
            <a:r>
              <a:rPr lang="en-US" dirty="0"/>
              <a:t>￭ A cluster is a series of servers connected to run containers. </a:t>
            </a:r>
          </a:p>
          <a:p>
            <a:r>
              <a:rPr lang="en-US" dirty="0"/>
              <a:t>￭ K8S can scale </a:t>
            </a:r>
            <a:r>
              <a:rPr lang="en-US" dirty="0" err="1"/>
              <a:t>upto</a:t>
            </a:r>
            <a:r>
              <a:rPr lang="en-US" dirty="0"/>
              <a:t> 5000 server and 150,000 pods in a single cluster. </a:t>
            </a:r>
          </a:p>
          <a:p>
            <a:r>
              <a:rPr lang="en-US" dirty="0"/>
              <a:t>￭ A pod is a group of containers that share resources, a network and can communicate with one another</a:t>
            </a:r>
          </a:p>
        </p:txBody>
      </p:sp>
    </p:spTree>
    <p:extLst>
      <p:ext uri="{BB962C8B-B14F-4D97-AF65-F5344CB8AC3E}">
        <p14:creationId xmlns:p14="http://schemas.microsoft.com/office/powerpoint/2010/main" val="3041106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9B1FF-C00E-45AB-929E-563881345042}"/>
              </a:ext>
            </a:extLst>
          </p:cNvPr>
          <p:cNvSpPr>
            <a:spLocks noGrp="1"/>
          </p:cNvSpPr>
          <p:nvPr>
            <p:ph type="title"/>
          </p:nvPr>
        </p:nvSpPr>
        <p:spPr/>
        <p:txBody>
          <a:bodyPr/>
          <a:lstStyle/>
          <a:p>
            <a:r>
              <a:rPr lang="en-US" sz="4000" dirty="0">
                <a:latin typeface="Calibri" panose="020F0502020204030204" pitchFamily="34" charset="0"/>
                <a:cs typeface="Calibri" panose="020F0502020204030204" pitchFamily="34" charset="0"/>
              </a:rPr>
              <a:t>Why use k8s?</a:t>
            </a:r>
          </a:p>
        </p:txBody>
      </p:sp>
      <p:sp>
        <p:nvSpPr>
          <p:cNvPr id="4" name="Rectangle 3">
            <a:extLst>
              <a:ext uri="{FF2B5EF4-FFF2-40B4-BE49-F238E27FC236}">
                <a16:creationId xmlns:a16="http://schemas.microsoft.com/office/drawing/2014/main" id="{B68F0F1A-E180-4651-8EFA-F52CE37A5459}"/>
              </a:ext>
            </a:extLst>
          </p:cNvPr>
          <p:cNvSpPr/>
          <p:nvPr/>
        </p:nvSpPr>
        <p:spPr>
          <a:xfrm>
            <a:off x="612648" y="2057400"/>
            <a:ext cx="8153400" cy="2031325"/>
          </a:xfrm>
          <a:prstGeom prst="rect">
            <a:avLst/>
          </a:prstGeom>
        </p:spPr>
        <p:txBody>
          <a:bodyPr wrap="square">
            <a:spAutoFit/>
          </a:bodyPr>
          <a:lstStyle/>
          <a:p>
            <a:r>
              <a:rPr lang="en-US" dirty="0"/>
              <a:t>As an orchestration platform, K8S provides features to make the management, maintenance and life-cycle of containers easier than using a container-engine alone. </a:t>
            </a:r>
          </a:p>
          <a:p>
            <a:r>
              <a:rPr lang="en-US" dirty="0"/>
              <a:t>▹ Horizontal Scaling </a:t>
            </a:r>
          </a:p>
          <a:p>
            <a:r>
              <a:rPr lang="en-US" dirty="0"/>
              <a:t>▹ Self Healing </a:t>
            </a:r>
          </a:p>
          <a:p>
            <a:r>
              <a:rPr lang="en-US" dirty="0"/>
              <a:t>▹ Automated Rollouts </a:t>
            </a:r>
          </a:p>
          <a:p>
            <a:r>
              <a:rPr lang="en-US" dirty="0"/>
              <a:t>▹ Various other features like Service Discovery and load balancing etc.</a:t>
            </a:r>
          </a:p>
        </p:txBody>
      </p:sp>
    </p:spTree>
    <p:extLst>
      <p:ext uri="{BB962C8B-B14F-4D97-AF65-F5344CB8AC3E}">
        <p14:creationId xmlns:p14="http://schemas.microsoft.com/office/powerpoint/2010/main" val="38657913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B35F7-3D5E-4971-A001-914293D04DDE}"/>
              </a:ext>
            </a:extLst>
          </p:cNvPr>
          <p:cNvSpPr>
            <a:spLocks noGrp="1"/>
          </p:cNvSpPr>
          <p:nvPr>
            <p:ph type="title"/>
          </p:nvPr>
        </p:nvSpPr>
        <p:spPr/>
        <p:txBody>
          <a:bodyPr/>
          <a:lstStyle/>
          <a:p>
            <a:r>
              <a:rPr lang="en-US" dirty="0"/>
              <a:t>Kubernetes Cluster</a:t>
            </a:r>
          </a:p>
        </p:txBody>
      </p:sp>
      <p:sp>
        <p:nvSpPr>
          <p:cNvPr id="4" name="Rectangle 3">
            <a:extLst>
              <a:ext uri="{FF2B5EF4-FFF2-40B4-BE49-F238E27FC236}">
                <a16:creationId xmlns:a16="http://schemas.microsoft.com/office/drawing/2014/main" id="{B510D182-AC51-4904-A1BA-FF44255DDB3D}"/>
              </a:ext>
            </a:extLst>
          </p:cNvPr>
          <p:cNvSpPr/>
          <p:nvPr/>
        </p:nvSpPr>
        <p:spPr>
          <a:xfrm>
            <a:off x="612648" y="1676400"/>
            <a:ext cx="8153400" cy="2031325"/>
          </a:xfrm>
          <a:prstGeom prst="rect">
            <a:avLst/>
          </a:prstGeom>
        </p:spPr>
        <p:txBody>
          <a:bodyPr wrap="square">
            <a:spAutoFit/>
          </a:bodyPr>
          <a:lstStyle/>
          <a:p>
            <a:r>
              <a:rPr lang="en-US" dirty="0" err="1">
                <a:latin typeface="Calibri" panose="020F0502020204030204" pitchFamily="34" charset="0"/>
                <a:cs typeface="Calibri" panose="020F0502020204030204" pitchFamily="34" charset="0"/>
              </a:rPr>
              <a:t>Containerised</a:t>
            </a:r>
            <a:r>
              <a:rPr lang="en-US" dirty="0">
                <a:latin typeface="Calibri" panose="020F0502020204030204" pitchFamily="34" charset="0"/>
                <a:cs typeface="Calibri" panose="020F0502020204030204" pitchFamily="34" charset="0"/>
              </a:rPr>
              <a:t> applications are deployed with K8S into highly available clusters </a:t>
            </a:r>
          </a:p>
          <a:p>
            <a:r>
              <a:rPr lang="en-US" dirty="0">
                <a:latin typeface="Calibri" panose="020F0502020204030204" pitchFamily="34" charset="0"/>
                <a:cs typeface="Calibri" panose="020F0502020204030204" pitchFamily="34" charset="0"/>
              </a:rPr>
              <a:t>▹ Clusters run over several computers called Worker Nodes, that are connected to work as a single unit. </a:t>
            </a:r>
          </a:p>
          <a:p>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Containerised</a:t>
            </a:r>
            <a:r>
              <a:rPr lang="en-US" dirty="0">
                <a:latin typeface="Calibri" panose="020F0502020204030204" pitchFamily="34" charset="0"/>
                <a:cs typeface="Calibri" panose="020F0502020204030204" pitchFamily="34" charset="0"/>
              </a:rPr>
              <a:t> apps are automatically distributed among the Worker Nodes at deploy time. </a:t>
            </a:r>
          </a:p>
          <a:p>
            <a:r>
              <a:rPr lang="en-US" dirty="0">
                <a:latin typeface="Calibri" panose="020F0502020204030204" pitchFamily="34" charset="0"/>
                <a:cs typeface="Calibri" panose="020F0502020204030204" pitchFamily="34" charset="0"/>
              </a:rPr>
              <a:t>▹ A Master Node manages the cluster - coordinating scheduling, scaling and rolling updates. </a:t>
            </a:r>
          </a:p>
        </p:txBody>
      </p:sp>
      <p:pic>
        <p:nvPicPr>
          <p:cNvPr id="5" name="Picture 4">
            <a:extLst>
              <a:ext uri="{FF2B5EF4-FFF2-40B4-BE49-F238E27FC236}">
                <a16:creationId xmlns:a16="http://schemas.microsoft.com/office/drawing/2014/main" id="{57DD5243-04A3-4F0C-A124-FEA06ABA5FF6}"/>
              </a:ext>
            </a:extLst>
          </p:cNvPr>
          <p:cNvPicPr>
            <a:picLocks noChangeAspect="1"/>
          </p:cNvPicPr>
          <p:nvPr/>
        </p:nvPicPr>
        <p:blipFill>
          <a:blip r:embed="rId2"/>
          <a:stretch>
            <a:fillRect/>
          </a:stretch>
        </p:blipFill>
        <p:spPr>
          <a:xfrm>
            <a:off x="2743200" y="3429000"/>
            <a:ext cx="5676900" cy="3130253"/>
          </a:xfrm>
          <a:prstGeom prst="rect">
            <a:avLst/>
          </a:prstGeom>
        </p:spPr>
      </p:pic>
    </p:spTree>
    <p:extLst>
      <p:ext uri="{BB962C8B-B14F-4D97-AF65-F5344CB8AC3E}">
        <p14:creationId xmlns:p14="http://schemas.microsoft.com/office/powerpoint/2010/main" val="3471482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12775" y="228600"/>
            <a:ext cx="8153400" cy="990600"/>
          </a:xfrm>
        </p:spPr>
        <p:txBody>
          <a:bodyPr>
            <a:normAutofit fontScale="90000"/>
          </a:bodyPr>
          <a:lstStyle/>
          <a:p>
            <a:pPr eaLnBrk="1" fontAlgn="auto" hangingPunct="1">
              <a:spcAft>
                <a:spcPts val="0"/>
              </a:spcAft>
              <a:defRPr/>
            </a:pPr>
            <a:r>
              <a:rPr lang="en-US" altLang="ko-KR" sz="4000">
                <a:ea typeface="굴림" charset="-127"/>
              </a:rPr>
              <a:t>Software Development Life Cycle phases? </a:t>
            </a:r>
            <a:endParaRPr lang="en-US" sz="4000"/>
          </a:p>
        </p:txBody>
      </p:sp>
      <p:pic>
        <p:nvPicPr>
          <p:cNvPr id="1028" name="Picture 4" descr="Image result for software development life cycle images">
            <a:extLst>
              <a:ext uri="{FF2B5EF4-FFF2-40B4-BE49-F238E27FC236}">
                <a16:creationId xmlns:a16="http://schemas.microsoft.com/office/drawing/2014/main" id="{5D1126CD-E4F5-4050-9F57-C1F723FDE7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946" y="1981199"/>
            <a:ext cx="7996653" cy="42004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C639EC-0168-4BDE-956C-AD953CC7FCD2}"/>
              </a:ext>
            </a:extLst>
          </p:cNvPr>
          <p:cNvPicPr>
            <a:picLocks noChangeAspect="1"/>
          </p:cNvPicPr>
          <p:nvPr/>
        </p:nvPicPr>
        <p:blipFill>
          <a:blip r:embed="rId2"/>
          <a:stretch>
            <a:fillRect/>
          </a:stretch>
        </p:blipFill>
        <p:spPr>
          <a:xfrm>
            <a:off x="25791" y="152400"/>
            <a:ext cx="9118209" cy="4965884"/>
          </a:xfrm>
          <a:prstGeom prst="rect">
            <a:avLst/>
          </a:prstGeom>
        </p:spPr>
      </p:pic>
    </p:spTree>
    <p:extLst>
      <p:ext uri="{BB962C8B-B14F-4D97-AF65-F5344CB8AC3E}">
        <p14:creationId xmlns:p14="http://schemas.microsoft.com/office/powerpoint/2010/main" val="15679680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0F6BA8-C81F-4956-ADF4-8E97D3160737}"/>
              </a:ext>
            </a:extLst>
          </p:cNvPr>
          <p:cNvSpPr txBox="1"/>
          <p:nvPr/>
        </p:nvSpPr>
        <p:spPr>
          <a:xfrm>
            <a:off x="533400" y="468868"/>
            <a:ext cx="8305800" cy="7571303"/>
          </a:xfrm>
          <a:prstGeom prst="rect">
            <a:avLst/>
          </a:prstGeom>
          <a:noFill/>
        </p:spPr>
        <p:txBody>
          <a:bodyPr wrap="square" rtlCol="0">
            <a:spAutoFit/>
          </a:bodyPr>
          <a:lstStyle/>
          <a:p>
            <a:r>
              <a:rPr lang="en-US" b="1" u="sng" dirty="0"/>
              <a:t>Reference Links</a:t>
            </a:r>
          </a:p>
          <a:p>
            <a:endParaRPr lang="en-US" dirty="0"/>
          </a:p>
          <a:p>
            <a:r>
              <a:rPr lang="en-US" b="1" dirty="0"/>
              <a:t># Installations:</a:t>
            </a:r>
          </a:p>
          <a:p>
            <a:r>
              <a:rPr lang="en-US" dirty="0">
                <a:hlinkClick r:id="rId2"/>
              </a:rPr>
              <a:t>https://kubernetes.io/docs/setup/independent/install-kubeadm/</a:t>
            </a:r>
            <a:endParaRPr lang="en-US" dirty="0"/>
          </a:p>
          <a:p>
            <a:r>
              <a:rPr lang="en-US" dirty="0">
                <a:hlinkClick r:id="rId3"/>
              </a:rPr>
              <a:t>https://kubernetes.io/docs/setup/independent/create-cluster-kubeadm/</a:t>
            </a:r>
            <a:endParaRPr lang="en-US" dirty="0"/>
          </a:p>
          <a:p>
            <a:r>
              <a:rPr lang="en-US" dirty="0">
                <a:hlinkClick r:id="rId4"/>
              </a:rPr>
              <a:t>https://kubernetes.io/docs/tasks/access-application-cluster/web-ui-dashboard/</a:t>
            </a:r>
            <a:endParaRPr lang="en-US" dirty="0"/>
          </a:p>
          <a:p>
            <a:r>
              <a:rPr lang="en-US" dirty="0">
                <a:hlinkClick r:id="rId5"/>
              </a:rPr>
              <a:t>https://kubernetes.io/docs/tasks/tools/install-kubectl/</a:t>
            </a:r>
            <a:endParaRPr lang="en-US" dirty="0"/>
          </a:p>
          <a:p>
            <a:r>
              <a:rPr lang="en-US" dirty="0">
                <a:hlinkClick r:id="rId6"/>
              </a:rPr>
              <a:t>https://github.com/kapilsthakkar25/kubernetes-demo/blob/master/basic-example4.txt</a:t>
            </a:r>
            <a:endParaRPr lang="en-US" dirty="0"/>
          </a:p>
          <a:p>
            <a:endParaRPr lang="en-US" dirty="0"/>
          </a:p>
          <a:p>
            <a:endParaRPr lang="en-US" dirty="0"/>
          </a:p>
          <a:p>
            <a:r>
              <a:rPr lang="en-US" b="1" dirty="0"/>
              <a:t># Interactive Tutorials and Tasks:</a:t>
            </a:r>
          </a:p>
          <a:p>
            <a:r>
              <a:rPr lang="en-US" dirty="0">
                <a:hlinkClick r:id="rId7"/>
              </a:rPr>
              <a:t>https://kubernetes.io/docs/tutorials/kubernetes-basics/deploy-app/deploy-interactive/</a:t>
            </a:r>
            <a:endParaRPr lang="en-US" dirty="0"/>
          </a:p>
          <a:p>
            <a:r>
              <a:rPr lang="en-US" dirty="0">
                <a:hlinkClick r:id="rId8"/>
              </a:rPr>
              <a:t>https://kubernetes.io/docs/tasks/</a:t>
            </a:r>
            <a:endParaRPr lang="en-US" dirty="0"/>
          </a:p>
          <a:p>
            <a:endParaRPr lang="en-US" dirty="0"/>
          </a:p>
          <a:p>
            <a:endParaRPr lang="en-US" dirty="0"/>
          </a:p>
          <a:p>
            <a:r>
              <a:rPr lang="en-US" b="1" dirty="0"/>
              <a:t># Git Example:</a:t>
            </a:r>
          </a:p>
          <a:p>
            <a:r>
              <a:rPr lang="en-US" dirty="0">
                <a:hlinkClick r:id="rId9"/>
              </a:rPr>
              <a:t>https://github.com/kapilsthakkar25/kubernetes-demo</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23666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BCC574-1262-4014-87CC-7D6D44917585}"/>
              </a:ext>
            </a:extLst>
          </p:cNvPr>
          <p:cNvSpPr txBox="1"/>
          <p:nvPr/>
        </p:nvSpPr>
        <p:spPr>
          <a:xfrm>
            <a:off x="990600" y="2209800"/>
            <a:ext cx="7162800" cy="1569660"/>
          </a:xfrm>
          <a:prstGeom prst="rect">
            <a:avLst/>
          </a:prstGeom>
          <a:noFill/>
        </p:spPr>
        <p:txBody>
          <a:bodyPr wrap="square" rtlCol="0">
            <a:spAutoFit/>
          </a:bodyPr>
          <a:lstStyle/>
          <a:p>
            <a:pPr algn="ctr"/>
            <a:r>
              <a:rPr lang="en-US" sz="4800" dirty="0" err="1">
                <a:latin typeface="Calibri" panose="020F0502020204030204" pitchFamily="34" charset="0"/>
                <a:cs typeface="Calibri" panose="020F0502020204030204" pitchFamily="34" charset="0"/>
              </a:rPr>
              <a:t>IaC</a:t>
            </a:r>
            <a:r>
              <a:rPr lang="en-US" sz="4800" dirty="0">
                <a:latin typeface="Calibri" panose="020F0502020204030204" pitchFamily="34" charset="0"/>
                <a:cs typeface="Calibri" panose="020F0502020204030204" pitchFamily="34" charset="0"/>
              </a:rPr>
              <a:t> -</a:t>
            </a:r>
          </a:p>
          <a:p>
            <a:pPr algn="ctr"/>
            <a:r>
              <a:rPr lang="en-US" sz="4800" dirty="0">
                <a:latin typeface="Calibri" panose="020F0502020204030204" pitchFamily="34" charset="0"/>
                <a:cs typeface="Calibri" panose="020F0502020204030204" pitchFamily="34" charset="0"/>
              </a:rPr>
              <a:t>Infra as a Code</a:t>
            </a:r>
          </a:p>
        </p:txBody>
      </p:sp>
      <p:sp>
        <p:nvSpPr>
          <p:cNvPr id="5" name="TextBox 4">
            <a:extLst>
              <a:ext uri="{FF2B5EF4-FFF2-40B4-BE49-F238E27FC236}">
                <a16:creationId xmlns:a16="http://schemas.microsoft.com/office/drawing/2014/main" id="{95F8DEA0-6CAC-432D-8326-1D75EB4A27A9}"/>
              </a:ext>
            </a:extLst>
          </p:cNvPr>
          <p:cNvSpPr txBox="1"/>
          <p:nvPr/>
        </p:nvSpPr>
        <p:spPr>
          <a:xfrm>
            <a:off x="7315200" y="6211669"/>
            <a:ext cx="1981200" cy="646331"/>
          </a:xfrm>
          <a:prstGeom prst="rect">
            <a:avLst/>
          </a:prstGeom>
          <a:noFill/>
        </p:spPr>
        <p:txBody>
          <a:bodyPr wrap="square" rtlCol="0">
            <a:spAutoFit/>
          </a:bodyPr>
          <a:lstStyle/>
          <a:p>
            <a:r>
              <a:rPr lang="en-US" dirty="0">
                <a:solidFill>
                  <a:schemeClr val="bg1">
                    <a:lumMod val="50000"/>
                  </a:schemeClr>
                </a:solidFill>
              </a:rPr>
              <a:t>Kapil Thakkar</a:t>
            </a:r>
          </a:p>
          <a:p>
            <a:r>
              <a:rPr lang="en-US" dirty="0">
                <a:solidFill>
                  <a:schemeClr val="bg1">
                    <a:lumMod val="50000"/>
                  </a:schemeClr>
                </a:solidFill>
              </a:rPr>
              <a:t>DevOps Trainer</a:t>
            </a:r>
          </a:p>
        </p:txBody>
      </p:sp>
    </p:spTree>
    <p:extLst>
      <p:ext uri="{BB962C8B-B14F-4D97-AF65-F5344CB8AC3E}">
        <p14:creationId xmlns:p14="http://schemas.microsoft.com/office/powerpoint/2010/main" val="3403857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28C4D-35B8-49AA-B189-60B270C45AAA}"/>
              </a:ext>
            </a:extLst>
          </p:cNvPr>
          <p:cNvSpPr>
            <a:spLocks noGrp="1"/>
          </p:cNvSpPr>
          <p:nvPr>
            <p:ph type="title"/>
          </p:nvPr>
        </p:nvSpPr>
        <p:spPr/>
        <p:txBody>
          <a:bodyPr/>
          <a:lstStyle/>
          <a:p>
            <a:r>
              <a:rPr lang="en-US" dirty="0"/>
              <a:t>Infra as a Code (</a:t>
            </a:r>
            <a:r>
              <a:rPr lang="en-US" dirty="0" err="1"/>
              <a:t>IaC</a:t>
            </a:r>
            <a:r>
              <a:rPr lang="en-US" dirty="0"/>
              <a:t>)</a:t>
            </a:r>
          </a:p>
        </p:txBody>
      </p:sp>
      <p:pic>
        <p:nvPicPr>
          <p:cNvPr id="4" name="Picture 3">
            <a:extLst>
              <a:ext uri="{FF2B5EF4-FFF2-40B4-BE49-F238E27FC236}">
                <a16:creationId xmlns:a16="http://schemas.microsoft.com/office/drawing/2014/main" id="{8165635B-E92B-41E0-8F0C-519FCC9F22CF}"/>
              </a:ext>
            </a:extLst>
          </p:cNvPr>
          <p:cNvPicPr>
            <a:picLocks noChangeAspect="1"/>
          </p:cNvPicPr>
          <p:nvPr/>
        </p:nvPicPr>
        <p:blipFill>
          <a:blip r:embed="rId2"/>
          <a:stretch>
            <a:fillRect/>
          </a:stretch>
        </p:blipFill>
        <p:spPr>
          <a:xfrm>
            <a:off x="0" y="1981200"/>
            <a:ext cx="9144000" cy="4005000"/>
          </a:xfrm>
          <a:prstGeom prst="rect">
            <a:avLst/>
          </a:prstGeom>
        </p:spPr>
      </p:pic>
    </p:spTree>
    <p:extLst>
      <p:ext uri="{BB962C8B-B14F-4D97-AF65-F5344CB8AC3E}">
        <p14:creationId xmlns:p14="http://schemas.microsoft.com/office/powerpoint/2010/main" val="10404270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A06B2-AD17-4DDD-B4C0-ECED6A45E399}"/>
              </a:ext>
            </a:extLst>
          </p:cNvPr>
          <p:cNvSpPr>
            <a:spLocks noGrp="1"/>
          </p:cNvSpPr>
          <p:nvPr>
            <p:ph type="title"/>
          </p:nvPr>
        </p:nvSpPr>
        <p:spPr/>
        <p:txBody>
          <a:bodyPr/>
          <a:lstStyle/>
          <a:p>
            <a:r>
              <a:rPr lang="en-US" sz="3600" dirty="0">
                <a:latin typeface="Calibri" panose="020F0502020204030204" pitchFamily="34" charset="0"/>
                <a:cs typeface="Calibri" panose="020F0502020204030204" pitchFamily="34" charset="0"/>
              </a:rPr>
              <a:t>Puppet module and manifest</a:t>
            </a:r>
          </a:p>
        </p:txBody>
      </p:sp>
      <p:pic>
        <p:nvPicPr>
          <p:cNvPr id="4" name="Picture 3">
            <a:extLst>
              <a:ext uri="{FF2B5EF4-FFF2-40B4-BE49-F238E27FC236}">
                <a16:creationId xmlns:a16="http://schemas.microsoft.com/office/drawing/2014/main" id="{A6667441-DF26-4B44-97CA-949B176D119C}"/>
              </a:ext>
            </a:extLst>
          </p:cNvPr>
          <p:cNvPicPr>
            <a:picLocks noChangeAspect="1"/>
          </p:cNvPicPr>
          <p:nvPr/>
        </p:nvPicPr>
        <p:blipFill>
          <a:blip r:embed="rId2"/>
          <a:stretch>
            <a:fillRect/>
          </a:stretch>
        </p:blipFill>
        <p:spPr>
          <a:xfrm>
            <a:off x="11723" y="2209800"/>
            <a:ext cx="9144000" cy="3673231"/>
          </a:xfrm>
          <a:prstGeom prst="rect">
            <a:avLst/>
          </a:prstGeom>
        </p:spPr>
      </p:pic>
    </p:spTree>
    <p:extLst>
      <p:ext uri="{BB962C8B-B14F-4D97-AF65-F5344CB8AC3E}">
        <p14:creationId xmlns:p14="http://schemas.microsoft.com/office/powerpoint/2010/main" val="13015558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C72F5-A835-43FF-95D4-5EA66774E878}"/>
              </a:ext>
            </a:extLst>
          </p:cNvPr>
          <p:cNvSpPr>
            <a:spLocks noGrp="1"/>
          </p:cNvSpPr>
          <p:nvPr>
            <p:ph type="title"/>
          </p:nvPr>
        </p:nvSpPr>
        <p:spPr>
          <a:xfrm>
            <a:off x="304800" y="228600"/>
            <a:ext cx="8153400" cy="990600"/>
          </a:xfrm>
        </p:spPr>
        <p:txBody>
          <a:bodyPr/>
          <a:lstStyle/>
          <a:p>
            <a:r>
              <a:rPr lang="en-US" dirty="0"/>
              <a:t>What is Ansible</a:t>
            </a:r>
          </a:p>
        </p:txBody>
      </p:sp>
      <p:sp>
        <p:nvSpPr>
          <p:cNvPr id="3" name="TextBox 2">
            <a:extLst>
              <a:ext uri="{FF2B5EF4-FFF2-40B4-BE49-F238E27FC236}">
                <a16:creationId xmlns:a16="http://schemas.microsoft.com/office/drawing/2014/main" id="{668D73AD-A698-4848-8087-32BF2E0EC6E8}"/>
              </a:ext>
            </a:extLst>
          </p:cNvPr>
          <p:cNvSpPr txBox="1"/>
          <p:nvPr/>
        </p:nvSpPr>
        <p:spPr>
          <a:xfrm>
            <a:off x="304800" y="1828800"/>
            <a:ext cx="8458200" cy="4401205"/>
          </a:xfrm>
          <a:prstGeom prst="rect">
            <a:avLst/>
          </a:prstGeom>
          <a:noFill/>
        </p:spPr>
        <p:txBody>
          <a:bodyPr wrap="square" rtlCol="0">
            <a:spAutoFit/>
          </a:bodyPr>
          <a:lstStyle/>
          <a:p>
            <a:r>
              <a:rPr lang="en-US" sz="1400" dirty="0"/>
              <a:t>Ansible is an </a:t>
            </a:r>
            <a:r>
              <a:rPr lang="en-US" sz="1400" b="1" dirty="0"/>
              <a:t>open-source IT automation engine</a:t>
            </a:r>
            <a:r>
              <a:rPr lang="en-US" sz="1400" dirty="0"/>
              <a:t>, which can remove drudgery from your work life, and will also dramatically </a:t>
            </a:r>
            <a:r>
              <a:rPr lang="en-US" sz="1400" b="1" dirty="0"/>
              <a:t>improve the scalability, consistency, and reliability of your IT environment</a:t>
            </a:r>
            <a:r>
              <a:rPr lang="en-US" sz="1400" dirty="0"/>
              <a:t>. We’ll start to explore how to automate repetitive system administration tasks using Ansible, and if you want to learn more, you can go much deeper into how to use Ansible with Cloud Academy’s new </a:t>
            </a:r>
            <a:r>
              <a:rPr lang="en-US" sz="1400" dirty="0">
                <a:hlinkClick r:id="rId2"/>
              </a:rPr>
              <a:t>Introduction to Ansible</a:t>
            </a:r>
            <a:r>
              <a:rPr lang="en-US" sz="1400" dirty="0"/>
              <a:t> learning path.</a:t>
            </a:r>
          </a:p>
          <a:p>
            <a:endParaRPr lang="en-US" sz="1400" dirty="0"/>
          </a:p>
          <a:p>
            <a:endParaRPr lang="en-US" sz="1400" dirty="0"/>
          </a:p>
          <a:p>
            <a:r>
              <a:rPr lang="en-US" sz="1400" b="1" u="sng" dirty="0"/>
              <a:t>You can use Ansible to automate three types of tasks:</a:t>
            </a:r>
          </a:p>
          <a:p>
            <a:endParaRPr lang="en-US" sz="1400" b="1" u="sng" dirty="0"/>
          </a:p>
          <a:p>
            <a:pPr marL="285750" indent="-285750">
              <a:buFont typeface="Arial" panose="020B0604020202020204" pitchFamily="34" charset="0"/>
              <a:buChar char="•"/>
            </a:pPr>
            <a:r>
              <a:rPr lang="en-US" sz="1400" b="1" dirty="0"/>
              <a:t>Provisioning</a:t>
            </a:r>
            <a:r>
              <a:rPr lang="en-US" sz="1400" dirty="0"/>
              <a:t>: Set up the various servers you need in your infrastructure.</a:t>
            </a:r>
          </a:p>
          <a:p>
            <a:pPr marL="285750" indent="-285750">
              <a:buFont typeface="Arial" panose="020B0604020202020204" pitchFamily="34" charset="0"/>
              <a:buChar char="•"/>
            </a:pPr>
            <a:r>
              <a:rPr lang="en-US" sz="1400" b="1" dirty="0"/>
              <a:t>Configuration management</a:t>
            </a:r>
            <a:r>
              <a:rPr lang="en-US" sz="1400" dirty="0"/>
              <a:t>: Change the configuration of an application, OS, or device; start and stop services; install or update applications; implement a security policy; or perform a wide variety of other configuration tasks.</a:t>
            </a:r>
          </a:p>
          <a:p>
            <a:pPr marL="285750" indent="-285750">
              <a:buFont typeface="Arial" panose="020B0604020202020204" pitchFamily="34" charset="0"/>
              <a:buChar char="•"/>
            </a:pPr>
            <a:r>
              <a:rPr lang="en-US" sz="1400" b="1" dirty="0"/>
              <a:t>Application deployment: Make DevOps easier by automating the deployment of internally developed applications to your production systems.</a:t>
            </a:r>
          </a:p>
          <a:p>
            <a:endParaRPr lang="en-US" sz="1400" dirty="0"/>
          </a:p>
          <a:p>
            <a:r>
              <a:rPr lang="en-US" sz="1400" dirty="0"/>
              <a:t>Ansible can automate IT environments whether they are hosted on traditional bare metal servers, virtualization platforms, or in the cloud. It can also automate the configuration of a wide range of systems and devices such as databases, storage devices, networks, firewalls, and many others.</a:t>
            </a:r>
          </a:p>
          <a:p>
            <a:endParaRPr lang="en-US" sz="1400" dirty="0"/>
          </a:p>
        </p:txBody>
      </p:sp>
    </p:spTree>
    <p:extLst>
      <p:ext uri="{BB962C8B-B14F-4D97-AF65-F5344CB8AC3E}">
        <p14:creationId xmlns:p14="http://schemas.microsoft.com/office/powerpoint/2010/main" val="1429745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C72F5-A835-43FF-95D4-5EA66774E878}"/>
              </a:ext>
            </a:extLst>
          </p:cNvPr>
          <p:cNvSpPr>
            <a:spLocks noGrp="1"/>
          </p:cNvSpPr>
          <p:nvPr>
            <p:ph type="title"/>
          </p:nvPr>
        </p:nvSpPr>
        <p:spPr>
          <a:xfrm>
            <a:off x="304800" y="228600"/>
            <a:ext cx="8153400" cy="990600"/>
          </a:xfrm>
        </p:spPr>
        <p:txBody>
          <a:bodyPr/>
          <a:lstStyle/>
          <a:p>
            <a:r>
              <a:rPr lang="en-US" dirty="0"/>
              <a:t>Why Ansible</a:t>
            </a:r>
          </a:p>
        </p:txBody>
      </p:sp>
      <p:sp>
        <p:nvSpPr>
          <p:cNvPr id="3" name="TextBox 2">
            <a:extLst>
              <a:ext uri="{FF2B5EF4-FFF2-40B4-BE49-F238E27FC236}">
                <a16:creationId xmlns:a16="http://schemas.microsoft.com/office/drawing/2014/main" id="{668D73AD-A698-4848-8087-32BF2E0EC6E8}"/>
              </a:ext>
            </a:extLst>
          </p:cNvPr>
          <p:cNvSpPr txBox="1"/>
          <p:nvPr/>
        </p:nvSpPr>
        <p:spPr>
          <a:xfrm>
            <a:off x="304800" y="1828800"/>
            <a:ext cx="8458200" cy="2893100"/>
          </a:xfrm>
          <a:prstGeom prst="rect">
            <a:avLst/>
          </a:prstGeom>
          <a:noFill/>
        </p:spPr>
        <p:txBody>
          <a:bodyPr wrap="square" rtlCol="0">
            <a:spAutoFit/>
          </a:bodyPr>
          <a:lstStyle/>
          <a:p>
            <a:r>
              <a:rPr lang="en-US" sz="1400" dirty="0"/>
              <a:t>There are many other IT automation tools available, including more mature ones like Puppet and Chef, so why would you choose Ansible? The main reason is simplicity. Michael </a:t>
            </a:r>
            <a:r>
              <a:rPr lang="en-US" sz="1400" dirty="0" err="1"/>
              <a:t>DeHaan</a:t>
            </a:r>
            <a:r>
              <a:rPr lang="en-US" sz="1400" dirty="0"/>
              <a:t>, the creator of Ansible, already had a lot of experience with other configuration management tools when he decided to develop a new one. He said that he wanted “a tool that you could not use for six months, come back to, and still remember.”</a:t>
            </a:r>
          </a:p>
          <a:p>
            <a:endParaRPr lang="en-US" sz="1400" dirty="0"/>
          </a:p>
          <a:p>
            <a:r>
              <a:rPr lang="en-US" sz="1400" dirty="0" err="1"/>
              <a:t>DeHaan</a:t>
            </a:r>
            <a:r>
              <a:rPr lang="en-US" sz="1400" dirty="0"/>
              <a:t> accomplished this by using YAML, a simple configuration language. Puppet and Chef, on the other hand, use Ruby, which is more difficult to learn. This makes Ansible especially appealing to system administrators.</a:t>
            </a:r>
          </a:p>
          <a:p>
            <a:endParaRPr lang="en-US" sz="1400" dirty="0"/>
          </a:p>
          <a:p>
            <a:r>
              <a:rPr lang="en-US" sz="1400" dirty="0" err="1"/>
              <a:t>DeHaan</a:t>
            </a:r>
            <a:r>
              <a:rPr lang="en-US" sz="1400" dirty="0"/>
              <a:t> also simplified Ansible deployment by making it agentless. That is, instead of having to install an agent on every system you want to manage (as you have to do with Puppet and Chef), Ansible just requires that systems have Python (on Linux servers) or PowerShell (on Windows servers) and SSH.</a:t>
            </a:r>
          </a:p>
        </p:txBody>
      </p:sp>
    </p:spTree>
    <p:extLst>
      <p:ext uri="{BB962C8B-B14F-4D97-AF65-F5344CB8AC3E}">
        <p14:creationId xmlns:p14="http://schemas.microsoft.com/office/powerpoint/2010/main" val="35408765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C72F5-A835-43FF-95D4-5EA66774E878}"/>
              </a:ext>
            </a:extLst>
          </p:cNvPr>
          <p:cNvSpPr>
            <a:spLocks noGrp="1"/>
          </p:cNvSpPr>
          <p:nvPr>
            <p:ph type="title"/>
          </p:nvPr>
        </p:nvSpPr>
        <p:spPr/>
        <p:txBody>
          <a:bodyPr/>
          <a:lstStyle/>
          <a:p>
            <a:r>
              <a:rPr lang="en-US" dirty="0"/>
              <a:t>Ansible Architecture</a:t>
            </a:r>
          </a:p>
        </p:txBody>
      </p:sp>
      <p:pic>
        <p:nvPicPr>
          <p:cNvPr id="4" name="Picture 3">
            <a:extLst>
              <a:ext uri="{FF2B5EF4-FFF2-40B4-BE49-F238E27FC236}">
                <a16:creationId xmlns:a16="http://schemas.microsoft.com/office/drawing/2014/main" id="{5BA3A245-B1A2-4EDE-9DDB-423CE2403658}"/>
              </a:ext>
            </a:extLst>
          </p:cNvPr>
          <p:cNvPicPr>
            <a:picLocks noChangeAspect="1"/>
          </p:cNvPicPr>
          <p:nvPr/>
        </p:nvPicPr>
        <p:blipFill>
          <a:blip r:embed="rId2"/>
          <a:stretch>
            <a:fillRect/>
          </a:stretch>
        </p:blipFill>
        <p:spPr>
          <a:xfrm>
            <a:off x="9378" y="2133600"/>
            <a:ext cx="9144000" cy="3887725"/>
          </a:xfrm>
          <a:prstGeom prst="rect">
            <a:avLst/>
          </a:prstGeom>
        </p:spPr>
      </p:pic>
    </p:spTree>
    <p:extLst>
      <p:ext uri="{BB962C8B-B14F-4D97-AF65-F5344CB8AC3E}">
        <p14:creationId xmlns:p14="http://schemas.microsoft.com/office/powerpoint/2010/main" val="9476972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0828D-BDD5-420B-88D3-A614E42AF9FE}"/>
              </a:ext>
            </a:extLst>
          </p:cNvPr>
          <p:cNvSpPr>
            <a:spLocks noGrp="1"/>
          </p:cNvSpPr>
          <p:nvPr>
            <p:ph type="title"/>
          </p:nvPr>
        </p:nvSpPr>
        <p:spPr/>
        <p:txBody>
          <a:bodyPr/>
          <a:lstStyle/>
          <a:p>
            <a:r>
              <a:rPr lang="en-US" dirty="0"/>
              <a:t>Ansible is Push based CM tool</a:t>
            </a:r>
          </a:p>
        </p:txBody>
      </p:sp>
      <p:pic>
        <p:nvPicPr>
          <p:cNvPr id="4" name="Picture 3">
            <a:extLst>
              <a:ext uri="{FF2B5EF4-FFF2-40B4-BE49-F238E27FC236}">
                <a16:creationId xmlns:a16="http://schemas.microsoft.com/office/drawing/2014/main" id="{48E73F77-81C8-4B41-9919-993EEA9CCFD8}"/>
              </a:ext>
            </a:extLst>
          </p:cNvPr>
          <p:cNvPicPr>
            <a:picLocks noChangeAspect="1"/>
          </p:cNvPicPr>
          <p:nvPr/>
        </p:nvPicPr>
        <p:blipFill>
          <a:blip r:embed="rId2"/>
          <a:stretch>
            <a:fillRect/>
          </a:stretch>
        </p:blipFill>
        <p:spPr>
          <a:xfrm>
            <a:off x="9378" y="2667000"/>
            <a:ext cx="9144000" cy="3030828"/>
          </a:xfrm>
          <a:prstGeom prst="rect">
            <a:avLst/>
          </a:prstGeom>
        </p:spPr>
      </p:pic>
    </p:spTree>
    <p:extLst>
      <p:ext uri="{BB962C8B-B14F-4D97-AF65-F5344CB8AC3E}">
        <p14:creationId xmlns:p14="http://schemas.microsoft.com/office/powerpoint/2010/main" val="27900639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F0865F-E6C7-4198-AFC5-F92FCCD1F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93" y="533400"/>
            <a:ext cx="9073107" cy="5105400"/>
          </a:xfrm>
          <a:prstGeom prst="rect">
            <a:avLst/>
          </a:prstGeom>
        </p:spPr>
      </p:pic>
    </p:spTree>
    <p:extLst>
      <p:ext uri="{BB962C8B-B14F-4D97-AF65-F5344CB8AC3E}">
        <p14:creationId xmlns:p14="http://schemas.microsoft.com/office/powerpoint/2010/main" val="1438738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12775" y="228600"/>
            <a:ext cx="8153400" cy="990600"/>
          </a:xfrm>
        </p:spPr>
        <p:txBody>
          <a:bodyPr/>
          <a:lstStyle/>
          <a:p>
            <a:pPr eaLnBrk="1" hangingPunct="1"/>
            <a:r>
              <a:rPr lang="en-US" sz="4000" b="1">
                <a:latin typeface="Calibri" panose="020F0502020204030204" pitchFamily="34" charset="0"/>
                <a:cs typeface="Calibri" panose="020F0502020204030204" pitchFamily="34" charset="0"/>
              </a:rPr>
              <a:t>Requirement gathering and analysis:</a:t>
            </a:r>
            <a:r>
              <a:rPr lang="en-US" sz="4000">
                <a:latin typeface="Calibri" panose="020F0502020204030204" pitchFamily="34" charset="0"/>
                <a:cs typeface="Calibri" panose="020F0502020204030204" pitchFamily="34" charset="0"/>
              </a:rPr>
              <a:t> </a:t>
            </a:r>
          </a:p>
        </p:txBody>
      </p:sp>
      <p:sp>
        <p:nvSpPr>
          <p:cNvPr id="15363" name="Rectangle 3"/>
          <p:cNvSpPr>
            <a:spLocks noGrp="1" noChangeArrowheads="1"/>
          </p:cNvSpPr>
          <p:nvPr>
            <p:ph sz="quarter" idx="1"/>
          </p:nvPr>
        </p:nvSpPr>
        <p:spPr>
          <a:xfrm>
            <a:off x="612775" y="1600200"/>
            <a:ext cx="8153400" cy="4495800"/>
          </a:xfrm>
        </p:spPr>
        <p:txBody>
          <a:bodyPr/>
          <a:lstStyle/>
          <a:p>
            <a:pPr eaLnBrk="1" hangingPunct="1"/>
            <a:r>
              <a:rPr lang="en-US" altLang="ko-KR" sz="2400">
                <a:latin typeface="Calibri" panose="020F0502020204030204" pitchFamily="34" charset="0"/>
                <a:ea typeface="굴림" charset="-127"/>
                <a:cs typeface="Calibri" panose="020F0502020204030204" pitchFamily="34" charset="0"/>
              </a:rPr>
              <a:t> Business requirements are gathered in this phase. </a:t>
            </a:r>
          </a:p>
          <a:p>
            <a:pPr eaLnBrk="1" hangingPunct="1"/>
            <a:r>
              <a:rPr lang="en-US" altLang="ko-KR" sz="2400">
                <a:latin typeface="Calibri" panose="020F0502020204030204" pitchFamily="34" charset="0"/>
                <a:ea typeface="굴림" charset="-127"/>
                <a:cs typeface="Calibri" panose="020F0502020204030204" pitchFamily="34" charset="0"/>
              </a:rPr>
              <a:t>This phase is the main focus of the project managers and stake holders. </a:t>
            </a:r>
          </a:p>
          <a:p>
            <a:pPr eaLnBrk="1" hangingPunct="1"/>
            <a:r>
              <a:rPr lang="en-US" altLang="ko-KR" sz="2400">
                <a:latin typeface="Calibri" panose="020F0502020204030204" pitchFamily="34" charset="0"/>
                <a:ea typeface="굴림" charset="-127"/>
                <a:cs typeface="Calibri" panose="020F0502020204030204" pitchFamily="34" charset="0"/>
              </a:rPr>
              <a:t>Meetings with managers, stake holders and users are held in order to determine the requirements like; who is going to use the system</a:t>
            </a:r>
            <a:r>
              <a:rPr lang="en-US" altLang="ko-KR">
                <a:latin typeface="Calibri" panose="020F0502020204030204" pitchFamily="34" charset="0"/>
                <a:ea typeface="굴림" charset="-127"/>
                <a:cs typeface="Calibri" panose="020F0502020204030204" pitchFamily="34" charset="0"/>
              </a:rPr>
              <a:t>.  </a:t>
            </a:r>
            <a:endParaRPr lang="en-US">
              <a:latin typeface="Calibri" panose="020F0502020204030204" pitchFamily="34" charset="0"/>
              <a:ea typeface="굴림" charset="-127"/>
              <a:cs typeface="Calibri" panose="020F0502020204030204" pitchFamily="34" charset="0"/>
            </a:endParaRPr>
          </a:p>
        </p:txBody>
      </p:sp>
      <p:pic>
        <p:nvPicPr>
          <p:cNvPr id="15364" name="Picture 5" descr="http://coplan.com/wp-content/uploads/2010/11/Requirements2.png"/>
          <p:cNvPicPr>
            <a:picLocks noChangeAspect="1" noChangeArrowheads="1"/>
          </p:cNvPicPr>
          <p:nvPr/>
        </p:nvPicPr>
        <p:blipFill>
          <a:blip r:embed="rId2" cstate="print"/>
          <a:srcRect/>
          <a:stretch>
            <a:fillRect/>
          </a:stretch>
        </p:blipFill>
        <p:spPr bwMode="auto">
          <a:xfrm>
            <a:off x="6210300" y="4000500"/>
            <a:ext cx="2857500" cy="2857500"/>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0F6BA8-C81F-4956-ADF4-8E97D3160737}"/>
              </a:ext>
            </a:extLst>
          </p:cNvPr>
          <p:cNvSpPr txBox="1"/>
          <p:nvPr/>
        </p:nvSpPr>
        <p:spPr>
          <a:xfrm>
            <a:off x="533400" y="468868"/>
            <a:ext cx="8305800" cy="4801314"/>
          </a:xfrm>
          <a:prstGeom prst="rect">
            <a:avLst/>
          </a:prstGeom>
          <a:noFill/>
        </p:spPr>
        <p:txBody>
          <a:bodyPr wrap="square" rtlCol="0">
            <a:spAutoFit/>
          </a:bodyPr>
          <a:lstStyle/>
          <a:p>
            <a:r>
              <a:rPr lang="en-US" b="1" u="sng" dirty="0"/>
              <a:t>Reference Links</a:t>
            </a:r>
          </a:p>
          <a:p>
            <a:endParaRPr lang="en-US" dirty="0"/>
          </a:p>
          <a:p>
            <a:r>
              <a:rPr lang="en-US" b="1" dirty="0"/>
              <a:t># Installations:</a:t>
            </a:r>
          </a:p>
          <a:p>
            <a:r>
              <a:rPr lang="en-US" dirty="0">
                <a:hlinkClick r:id="rId2"/>
              </a:rPr>
              <a:t>https://docs.ansible.com/ansible/latest/installation_guide/intro_installation.html</a:t>
            </a:r>
            <a:endParaRPr lang="en-US" dirty="0"/>
          </a:p>
          <a:p>
            <a:r>
              <a:rPr lang="en-US" dirty="0">
                <a:hlinkClick r:id="rId3"/>
              </a:rPr>
              <a:t>https://docs.ansible.com/ansible/latest/user_guide/quickstart.html</a:t>
            </a:r>
            <a:endParaRPr lang="en-US" dirty="0"/>
          </a:p>
          <a:p>
            <a:endParaRPr lang="en-US" dirty="0"/>
          </a:p>
          <a:p>
            <a:endParaRPr lang="en-US" dirty="0"/>
          </a:p>
          <a:p>
            <a:r>
              <a:rPr lang="en-US" b="1" dirty="0"/>
              <a:t># Git Example:</a:t>
            </a:r>
          </a:p>
          <a:p>
            <a:r>
              <a:rPr lang="en-US" dirty="0">
                <a:hlinkClick r:id="rId4"/>
              </a:rPr>
              <a:t>https://github.com/kapilsthakkar25/ansible-project</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1958675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BCC574-1262-4014-87CC-7D6D44917585}"/>
              </a:ext>
            </a:extLst>
          </p:cNvPr>
          <p:cNvSpPr txBox="1"/>
          <p:nvPr/>
        </p:nvSpPr>
        <p:spPr>
          <a:xfrm>
            <a:off x="1219200" y="2057400"/>
            <a:ext cx="7162800" cy="1569660"/>
          </a:xfrm>
          <a:prstGeom prst="rect">
            <a:avLst/>
          </a:prstGeom>
          <a:noFill/>
        </p:spPr>
        <p:txBody>
          <a:bodyPr wrap="square" rtlCol="0">
            <a:spAutoFit/>
          </a:bodyPr>
          <a:lstStyle/>
          <a:p>
            <a:pPr algn="ctr"/>
            <a:r>
              <a:rPr lang="en-US" sz="4800" dirty="0">
                <a:latin typeface="Calibri" panose="020F0502020204030204" pitchFamily="34" charset="0"/>
                <a:cs typeface="Calibri" panose="020F0502020204030204" pitchFamily="34" charset="0"/>
              </a:rPr>
              <a:t>CI -</a:t>
            </a:r>
          </a:p>
          <a:p>
            <a:pPr algn="ctr"/>
            <a:r>
              <a:rPr lang="en-US" sz="4800" dirty="0">
                <a:latin typeface="Calibri" panose="020F0502020204030204" pitchFamily="34" charset="0"/>
                <a:cs typeface="Calibri" panose="020F0502020204030204" pitchFamily="34" charset="0"/>
              </a:rPr>
              <a:t>Continuous Integrations</a:t>
            </a:r>
          </a:p>
        </p:txBody>
      </p:sp>
      <p:sp>
        <p:nvSpPr>
          <p:cNvPr id="5" name="TextBox 4">
            <a:extLst>
              <a:ext uri="{FF2B5EF4-FFF2-40B4-BE49-F238E27FC236}">
                <a16:creationId xmlns:a16="http://schemas.microsoft.com/office/drawing/2014/main" id="{95F8DEA0-6CAC-432D-8326-1D75EB4A27A9}"/>
              </a:ext>
            </a:extLst>
          </p:cNvPr>
          <p:cNvSpPr txBox="1"/>
          <p:nvPr/>
        </p:nvSpPr>
        <p:spPr>
          <a:xfrm>
            <a:off x="7315200" y="6211669"/>
            <a:ext cx="1981200" cy="646331"/>
          </a:xfrm>
          <a:prstGeom prst="rect">
            <a:avLst/>
          </a:prstGeom>
          <a:noFill/>
        </p:spPr>
        <p:txBody>
          <a:bodyPr wrap="square" rtlCol="0">
            <a:spAutoFit/>
          </a:bodyPr>
          <a:lstStyle/>
          <a:p>
            <a:r>
              <a:rPr lang="en-US" dirty="0">
                <a:solidFill>
                  <a:schemeClr val="bg1">
                    <a:lumMod val="50000"/>
                  </a:schemeClr>
                </a:solidFill>
              </a:rPr>
              <a:t>Kapil Thakkar</a:t>
            </a:r>
          </a:p>
          <a:p>
            <a:r>
              <a:rPr lang="en-US" dirty="0">
                <a:solidFill>
                  <a:schemeClr val="bg1">
                    <a:lumMod val="50000"/>
                  </a:schemeClr>
                </a:solidFill>
              </a:rPr>
              <a:t>DevOps Trainer</a:t>
            </a:r>
          </a:p>
        </p:txBody>
      </p:sp>
    </p:spTree>
    <p:extLst>
      <p:ext uri="{BB962C8B-B14F-4D97-AF65-F5344CB8AC3E}">
        <p14:creationId xmlns:p14="http://schemas.microsoft.com/office/powerpoint/2010/main" val="32674374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5479B-CA62-4DD6-B5DD-61FF9E8E8D85}"/>
              </a:ext>
            </a:extLst>
          </p:cNvPr>
          <p:cNvSpPr>
            <a:spLocks noGrp="1"/>
          </p:cNvSpPr>
          <p:nvPr>
            <p:ph type="title"/>
          </p:nvPr>
        </p:nvSpPr>
        <p:spPr>
          <a:xfrm>
            <a:off x="612648" y="228600"/>
            <a:ext cx="7235952" cy="990600"/>
          </a:xfrm>
        </p:spPr>
        <p:txBody>
          <a:bodyPr/>
          <a:lstStyle/>
          <a:p>
            <a:r>
              <a:rPr lang="en-US" sz="4000" dirty="0">
                <a:latin typeface="Calibri" panose="020F0502020204030204" pitchFamily="34" charset="0"/>
                <a:cs typeface="Calibri" panose="020F0502020204030204" pitchFamily="34" charset="0"/>
              </a:rPr>
              <a:t>What is Continuous Integration</a:t>
            </a:r>
          </a:p>
        </p:txBody>
      </p:sp>
      <p:pic>
        <p:nvPicPr>
          <p:cNvPr id="4" name="Picture 3">
            <a:extLst>
              <a:ext uri="{FF2B5EF4-FFF2-40B4-BE49-F238E27FC236}">
                <a16:creationId xmlns:a16="http://schemas.microsoft.com/office/drawing/2014/main" id="{4F890761-CFA4-4104-BFF3-543C04A3E796}"/>
              </a:ext>
            </a:extLst>
          </p:cNvPr>
          <p:cNvPicPr>
            <a:picLocks noChangeAspect="1"/>
          </p:cNvPicPr>
          <p:nvPr/>
        </p:nvPicPr>
        <p:blipFill>
          <a:blip r:embed="rId2"/>
          <a:stretch>
            <a:fillRect/>
          </a:stretch>
        </p:blipFill>
        <p:spPr>
          <a:xfrm>
            <a:off x="0" y="2286000"/>
            <a:ext cx="9144000" cy="3459453"/>
          </a:xfrm>
          <a:prstGeom prst="rect">
            <a:avLst/>
          </a:prstGeom>
        </p:spPr>
      </p:pic>
    </p:spTree>
    <p:extLst>
      <p:ext uri="{BB962C8B-B14F-4D97-AF65-F5344CB8AC3E}">
        <p14:creationId xmlns:p14="http://schemas.microsoft.com/office/powerpoint/2010/main" val="1509934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4532-73C1-4B22-A7E7-BD9EB1FF0F40}"/>
              </a:ext>
            </a:extLst>
          </p:cNvPr>
          <p:cNvSpPr>
            <a:spLocks noGrp="1"/>
          </p:cNvSpPr>
          <p:nvPr>
            <p:ph type="title"/>
          </p:nvPr>
        </p:nvSpPr>
        <p:spPr/>
        <p:txBody>
          <a:bodyPr/>
          <a:lstStyle/>
          <a:p>
            <a:r>
              <a:rPr lang="en-US" dirty="0"/>
              <a:t>Jenkins Intro</a:t>
            </a:r>
          </a:p>
        </p:txBody>
      </p:sp>
      <p:sp>
        <p:nvSpPr>
          <p:cNvPr id="4" name="Rectangle 3">
            <a:extLst>
              <a:ext uri="{FF2B5EF4-FFF2-40B4-BE49-F238E27FC236}">
                <a16:creationId xmlns:a16="http://schemas.microsoft.com/office/drawing/2014/main" id="{688979A5-B376-4BEF-B15E-D9FCC884522D}"/>
              </a:ext>
            </a:extLst>
          </p:cNvPr>
          <p:cNvSpPr/>
          <p:nvPr/>
        </p:nvSpPr>
        <p:spPr>
          <a:xfrm>
            <a:off x="387096" y="1905000"/>
            <a:ext cx="8378952" cy="2554545"/>
          </a:xfrm>
          <a:prstGeom prst="rect">
            <a:avLst/>
          </a:prstGeom>
        </p:spPr>
        <p:txBody>
          <a:bodyPr wrap="square">
            <a:spAutoFit/>
          </a:bodyPr>
          <a:lstStyle/>
          <a:p>
            <a:r>
              <a:rPr lang="en-US" sz="2000" dirty="0">
                <a:solidFill>
                  <a:srgbClr val="0A0A0A"/>
                </a:solidFill>
                <a:latin typeface="Calibri" panose="020F0502020204030204" pitchFamily="34" charset="0"/>
                <a:cs typeface="Calibri" panose="020F0502020204030204" pitchFamily="34" charset="0"/>
              </a:rPr>
              <a:t>Jenkins is an open source implementation of a CI server written in Java that can be used as a self-hosted option automating the build cycle for any project. It works with any programming language and for multiple platforms including Windows, Linux and macOS.</a:t>
            </a:r>
          </a:p>
          <a:p>
            <a:r>
              <a:rPr lang="en-US" sz="2000" dirty="0">
                <a:latin typeface="Calibri" panose="020F0502020204030204" pitchFamily="34" charset="0"/>
                <a:cs typeface="Calibri" panose="020F0502020204030204" pitchFamily="34" charset="0"/>
              </a:rPr>
              <a:t>One of the main benefits of Jenkins is that it is a well-known tool with lots of community support, there are many plugins available (including well-known names like Slack, GitHub, Docker, Build Pipeline + more), and the project is well-maintained by a large community of developers.</a:t>
            </a:r>
          </a:p>
        </p:txBody>
      </p:sp>
    </p:spTree>
    <p:extLst>
      <p:ext uri="{BB962C8B-B14F-4D97-AF65-F5344CB8AC3E}">
        <p14:creationId xmlns:p14="http://schemas.microsoft.com/office/powerpoint/2010/main" val="3474490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123CA-6E77-4671-91B4-E5E5D4616A5F}"/>
              </a:ext>
            </a:extLst>
          </p:cNvPr>
          <p:cNvSpPr>
            <a:spLocks noGrp="1"/>
          </p:cNvSpPr>
          <p:nvPr>
            <p:ph type="title"/>
          </p:nvPr>
        </p:nvSpPr>
        <p:spPr/>
        <p:txBody>
          <a:bodyPr/>
          <a:lstStyle/>
          <a:p>
            <a:r>
              <a:rPr lang="en-US" sz="4000" dirty="0">
                <a:latin typeface="Calibri" panose="020F0502020204030204" pitchFamily="34" charset="0"/>
                <a:cs typeface="Calibri" panose="020F0502020204030204" pitchFamily="34" charset="0"/>
              </a:rPr>
              <a:t>Common Jenkins Plugins</a:t>
            </a:r>
          </a:p>
        </p:txBody>
      </p:sp>
      <p:pic>
        <p:nvPicPr>
          <p:cNvPr id="4" name="Picture 3">
            <a:extLst>
              <a:ext uri="{FF2B5EF4-FFF2-40B4-BE49-F238E27FC236}">
                <a16:creationId xmlns:a16="http://schemas.microsoft.com/office/drawing/2014/main" id="{FBBE6A23-E688-4076-85C2-8622E4D0A387}"/>
              </a:ext>
            </a:extLst>
          </p:cNvPr>
          <p:cNvPicPr>
            <a:picLocks noChangeAspect="1"/>
          </p:cNvPicPr>
          <p:nvPr/>
        </p:nvPicPr>
        <p:blipFill>
          <a:blip r:embed="rId2"/>
          <a:stretch>
            <a:fillRect/>
          </a:stretch>
        </p:blipFill>
        <p:spPr>
          <a:xfrm>
            <a:off x="0" y="2286000"/>
            <a:ext cx="9144000" cy="3511411"/>
          </a:xfrm>
          <a:prstGeom prst="rect">
            <a:avLst/>
          </a:prstGeom>
        </p:spPr>
      </p:pic>
    </p:spTree>
    <p:extLst>
      <p:ext uri="{BB962C8B-B14F-4D97-AF65-F5344CB8AC3E}">
        <p14:creationId xmlns:p14="http://schemas.microsoft.com/office/powerpoint/2010/main" val="23432913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B5BD-6FF8-4DF2-BD18-2E269A0EDBBD}"/>
              </a:ext>
            </a:extLst>
          </p:cNvPr>
          <p:cNvSpPr>
            <a:spLocks noGrp="1"/>
          </p:cNvSpPr>
          <p:nvPr>
            <p:ph type="title"/>
          </p:nvPr>
        </p:nvSpPr>
        <p:spPr>
          <a:xfrm>
            <a:off x="609600" y="228600"/>
            <a:ext cx="8153400" cy="990600"/>
          </a:xfrm>
        </p:spPr>
        <p:txBody>
          <a:bodyPr/>
          <a:lstStyle/>
          <a:p>
            <a:r>
              <a:rPr lang="en-US" dirty="0"/>
              <a:t>Jenkins with GitHub</a:t>
            </a:r>
          </a:p>
        </p:txBody>
      </p:sp>
      <p:pic>
        <p:nvPicPr>
          <p:cNvPr id="1026" name="Picture 2" descr="Related image">
            <a:extLst>
              <a:ext uri="{FF2B5EF4-FFF2-40B4-BE49-F238E27FC236}">
                <a16:creationId xmlns:a16="http://schemas.microsoft.com/office/drawing/2014/main" id="{DCF9B40A-2B9F-4A09-93BD-10504F3EC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835" y="1676400"/>
            <a:ext cx="890833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3271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02A8D-E705-4F0D-A61C-9EFBB2790784}"/>
              </a:ext>
            </a:extLst>
          </p:cNvPr>
          <p:cNvSpPr>
            <a:spLocks noGrp="1"/>
          </p:cNvSpPr>
          <p:nvPr>
            <p:ph type="title"/>
          </p:nvPr>
        </p:nvSpPr>
        <p:spPr/>
        <p:txBody>
          <a:bodyPr/>
          <a:lstStyle/>
          <a:p>
            <a:r>
              <a:rPr lang="en-US" dirty="0"/>
              <a:t>Jenkins Master and Slave</a:t>
            </a:r>
          </a:p>
        </p:txBody>
      </p:sp>
      <p:pic>
        <p:nvPicPr>
          <p:cNvPr id="2050" name="Picture 2" descr="Image result for jenkins architecture">
            <a:extLst>
              <a:ext uri="{FF2B5EF4-FFF2-40B4-BE49-F238E27FC236}">
                <a16:creationId xmlns:a16="http://schemas.microsoft.com/office/drawing/2014/main" id="{E2FDD4B9-EA18-4635-A790-B36946FD2B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80" t="7692" r="6257"/>
          <a:stretch/>
        </p:blipFill>
        <p:spPr bwMode="auto">
          <a:xfrm>
            <a:off x="144992" y="2209800"/>
            <a:ext cx="8854016"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0323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B8820-668C-4C25-9A1B-969FE6DDA985}"/>
              </a:ext>
            </a:extLst>
          </p:cNvPr>
          <p:cNvSpPr>
            <a:spLocks noGrp="1"/>
          </p:cNvSpPr>
          <p:nvPr>
            <p:ph type="title"/>
          </p:nvPr>
        </p:nvSpPr>
        <p:spPr>
          <a:xfrm>
            <a:off x="495300" y="152400"/>
            <a:ext cx="8153400" cy="990600"/>
          </a:xfrm>
        </p:spPr>
        <p:txBody>
          <a:bodyPr/>
          <a:lstStyle/>
          <a:p>
            <a:r>
              <a:rPr lang="en-US" dirty="0"/>
              <a:t>Jenkins Pipeline Example</a:t>
            </a:r>
          </a:p>
        </p:txBody>
      </p:sp>
      <p:pic>
        <p:nvPicPr>
          <p:cNvPr id="7" name="Picture 6">
            <a:extLst>
              <a:ext uri="{FF2B5EF4-FFF2-40B4-BE49-F238E27FC236}">
                <a16:creationId xmlns:a16="http://schemas.microsoft.com/office/drawing/2014/main" id="{B168B6A7-2561-4460-99CF-018F89F71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41655"/>
            <a:ext cx="9144000" cy="3174689"/>
          </a:xfrm>
          <a:prstGeom prst="rect">
            <a:avLst/>
          </a:prstGeom>
        </p:spPr>
      </p:pic>
    </p:spTree>
    <p:extLst>
      <p:ext uri="{BB962C8B-B14F-4D97-AF65-F5344CB8AC3E}">
        <p14:creationId xmlns:p14="http://schemas.microsoft.com/office/powerpoint/2010/main" val="25398182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0F6BA8-C81F-4956-ADF4-8E97D3160737}"/>
              </a:ext>
            </a:extLst>
          </p:cNvPr>
          <p:cNvSpPr txBox="1"/>
          <p:nvPr/>
        </p:nvSpPr>
        <p:spPr>
          <a:xfrm>
            <a:off x="533400" y="468868"/>
            <a:ext cx="8305800" cy="6186309"/>
          </a:xfrm>
          <a:prstGeom prst="rect">
            <a:avLst/>
          </a:prstGeom>
          <a:noFill/>
        </p:spPr>
        <p:txBody>
          <a:bodyPr wrap="square" rtlCol="0">
            <a:spAutoFit/>
          </a:bodyPr>
          <a:lstStyle/>
          <a:p>
            <a:r>
              <a:rPr lang="en-US" b="1" u="sng" dirty="0"/>
              <a:t>Reference Links</a:t>
            </a:r>
          </a:p>
          <a:p>
            <a:endParaRPr lang="en-US" dirty="0"/>
          </a:p>
          <a:p>
            <a:r>
              <a:rPr lang="en-US" b="1" dirty="0"/>
              <a:t># Installations:</a:t>
            </a:r>
          </a:p>
          <a:p>
            <a:r>
              <a:rPr lang="en-US" dirty="0">
                <a:hlinkClick r:id="rId2"/>
              </a:rPr>
              <a:t>https://linuxize.com/post/how-to-install-jenkins-on-centos-7/</a:t>
            </a:r>
            <a:endParaRPr lang="en-US" dirty="0"/>
          </a:p>
          <a:p>
            <a:r>
              <a:rPr lang="en-US" dirty="0">
                <a:hlinkClick r:id="rId3"/>
              </a:rPr>
              <a:t>https://hub.docker.com/_/jenkins</a:t>
            </a:r>
            <a:endParaRPr lang="en-US" dirty="0"/>
          </a:p>
          <a:p>
            <a:endParaRPr lang="en-US" dirty="0"/>
          </a:p>
          <a:p>
            <a:endParaRPr lang="en-US" dirty="0"/>
          </a:p>
          <a:p>
            <a:r>
              <a:rPr lang="en-US" b="1" dirty="0"/>
              <a:t># Git Example:</a:t>
            </a:r>
          </a:p>
          <a:p>
            <a:r>
              <a:rPr lang="en-US" dirty="0">
                <a:hlinkClick r:id="rId4"/>
              </a:rPr>
              <a:t>https://github.com/kapilsthakkar25/my-app</a:t>
            </a:r>
            <a:endParaRPr lang="en-US" dirty="0"/>
          </a:p>
          <a:p>
            <a:r>
              <a:rPr lang="en-US" dirty="0">
                <a:hlinkClick r:id="rId5"/>
              </a:rPr>
              <a:t>https://github.com/kapilsthakkar25/jenkins-lab-demo</a:t>
            </a:r>
            <a:endParaRPr lang="en-US" dirty="0"/>
          </a:p>
          <a:p>
            <a:r>
              <a:rPr lang="en-US" dirty="0">
                <a:hlinkClick r:id="rId6"/>
              </a:rPr>
              <a:t>https://github.com/kapilsthakkar25/pipeline-examples</a:t>
            </a:r>
            <a:endParaRPr lang="en-US" dirty="0"/>
          </a:p>
          <a:p>
            <a:r>
              <a:rPr lang="en-US" dirty="0">
                <a:hlinkClick r:id="rId7"/>
              </a:rPr>
              <a:t>https://github.com/kapilsthakkar25/simple-java-maven-app</a:t>
            </a:r>
            <a:endParaRPr lang="en-US" dirty="0"/>
          </a:p>
          <a:p>
            <a:r>
              <a:rPr lang="en-US" dirty="0">
                <a:hlinkClick r:id="rId8"/>
              </a:rPr>
              <a:t>https://github.com/kapilsthakkar25/spring-jenkins</a:t>
            </a:r>
            <a:endParaRPr lang="en-US" dirty="0"/>
          </a:p>
          <a:p>
            <a:r>
              <a:rPr lang="en-US" dirty="0">
                <a:hlinkClick r:id="rId9"/>
              </a:rPr>
              <a:t>https://github.com/kapilsthakkar25/maven-project</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4297417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BCC574-1262-4014-87CC-7D6D44917585}"/>
              </a:ext>
            </a:extLst>
          </p:cNvPr>
          <p:cNvSpPr txBox="1"/>
          <p:nvPr/>
        </p:nvSpPr>
        <p:spPr>
          <a:xfrm>
            <a:off x="990600" y="2209800"/>
            <a:ext cx="7162800" cy="830997"/>
          </a:xfrm>
          <a:prstGeom prst="rect">
            <a:avLst/>
          </a:prstGeom>
          <a:noFill/>
        </p:spPr>
        <p:txBody>
          <a:bodyPr wrap="square" rtlCol="0">
            <a:spAutoFit/>
          </a:bodyPr>
          <a:lstStyle/>
          <a:p>
            <a:pPr algn="ctr"/>
            <a:r>
              <a:rPr lang="en-US" sz="4800" dirty="0">
                <a:latin typeface="Calibri" panose="020F0502020204030204" pitchFamily="34" charset="0"/>
                <a:cs typeface="Calibri" panose="020F0502020204030204" pitchFamily="34" charset="0"/>
              </a:rPr>
              <a:t>Continuous Monitoring</a:t>
            </a:r>
          </a:p>
        </p:txBody>
      </p:sp>
      <p:sp>
        <p:nvSpPr>
          <p:cNvPr id="5" name="TextBox 4">
            <a:extLst>
              <a:ext uri="{FF2B5EF4-FFF2-40B4-BE49-F238E27FC236}">
                <a16:creationId xmlns:a16="http://schemas.microsoft.com/office/drawing/2014/main" id="{95F8DEA0-6CAC-432D-8326-1D75EB4A27A9}"/>
              </a:ext>
            </a:extLst>
          </p:cNvPr>
          <p:cNvSpPr txBox="1"/>
          <p:nvPr/>
        </p:nvSpPr>
        <p:spPr>
          <a:xfrm>
            <a:off x="7315200" y="6211669"/>
            <a:ext cx="1981200" cy="646331"/>
          </a:xfrm>
          <a:prstGeom prst="rect">
            <a:avLst/>
          </a:prstGeom>
          <a:noFill/>
        </p:spPr>
        <p:txBody>
          <a:bodyPr wrap="square" rtlCol="0">
            <a:spAutoFit/>
          </a:bodyPr>
          <a:lstStyle/>
          <a:p>
            <a:r>
              <a:rPr lang="en-US" dirty="0">
                <a:solidFill>
                  <a:schemeClr val="bg1">
                    <a:lumMod val="50000"/>
                  </a:schemeClr>
                </a:solidFill>
              </a:rPr>
              <a:t>Kapil Thakkar</a:t>
            </a:r>
          </a:p>
          <a:p>
            <a:r>
              <a:rPr lang="en-US" dirty="0">
                <a:solidFill>
                  <a:schemeClr val="bg1">
                    <a:lumMod val="50000"/>
                  </a:schemeClr>
                </a:solidFill>
              </a:rPr>
              <a:t>DevOps Trainer</a:t>
            </a:r>
          </a:p>
        </p:txBody>
      </p:sp>
    </p:spTree>
    <p:extLst>
      <p:ext uri="{BB962C8B-B14F-4D97-AF65-F5344CB8AC3E}">
        <p14:creationId xmlns:p14="http://schemas.microsoft.com/office/powerpoint/2010/main" val="4050467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12775" y="228600"/>
            <a:ext cx="8153400" cy="990600"/>
          </a:xfrm>
        </p:spPr>
        <p:txBody>
          <a:bodyPr/>
          <a:lstStyle/>
          <a:p>
            <a:pPr eaLnBrk="1" hangingPunct="1"/>
            <a:r>
              <a:rPr lang="en-US" b="1">
                <a:latin typeface="Calibri" panose="020F0502020204030204" pitchFamily="34" charset="0"/>
                <a:cs typeface="Calibri" panose="020F0502020204030204" pitchFamily="34" charset="0"/>
              </a:rPr>
              <a:t> Design</a:t>
            </a:r>
            <a:endParaRPr lang="en-US">
              <a:latin typeface="Calibri" panose="020F0502020204030204" pitchFamily="34" charset="0"/>
              <a:cs typeface="Calibri" panose="020F0502020204030204" pitchFamily="34" charset="0"/>
            </a:endParaRPr>
          </a:p>
        </p:txBody>
      </p:sp>
      <p:sp>
        <p:nvSpPr>
          <p:cNvPr id="16387" name="Rectangle 3"/>
          <p:cNvSpPr>
            <a:spLocks noGrp="1" noChangeArrowheads="1"/>
          </p:cNvSpPr>
          <p:nvPr>
            <p:ph sz="quarter" idx="1"/>
          </p:nvPr>
        </p:nvSpPr>
        <p:spPr>
          <a:xfrm>
            <a:off x="612775" y="1600200"/>
            <a:ext cx="8153400" cy="4495800"/>
          </a:xfrm>
        </p:spPr>
        <p:txBody>
          <a:bodyPr/>
          <a:lstStyle/>
          <a:p>
            <a:pPr eaLnBrk="1" hangingPunct="1"/>
            <a:r>
              <a:rPr lang="en-US" sz="2400">
                <a:latin typeface="Calibri" panose="020F0502020204030204" pitchFamily="34" charset="0"/>
                <a:cs typeface="Calibri" panose="020F0502020204030204" pitchFamily="34" charset="0"/>
              </a:rPr>
              <a:t>In this phase the system and software design is prepared from the requirement specifications which were studied in the first phase. </a:t>
            </a:r>
          </a:p>
          <a:p>
            <a:pPr eaLnBrk="1" hangingPunct="1"/>
            <a:r>
              <a:rPr lang="en-US" sz="2400">
                <a:latin typeface="Calibri" panose="020F0502020204030204" pitchFamily="34" charset="0"/>
                <a:cs typeface="Calibri" panose="020F0502020204030204" pitchFamily="34" charset="0"/>
              </a:rPr>
              <a:t>System Design helps in specifying hardware and system requirements and also helps in defining overall system architecture. </a:t>
            </a:r>
          </a:p>
          <a:p>
            <a:pPr eaLnBrk="1" hangingPunct="1"/>
            <a:r>
              <a:rPr lang="en-US" sz="2400">
                <a:latin typeface="Calibri" panose="020F0502020204030204" pitchFamily="34" charset="0"/>
                <a:cs typeface="Calibri" panose="020F0502020204030204" pitchFamily="34" charset="0"/>
              </a:rPr>
              <a:t>The system design specifications serve as input for the next phase of the model.</a:t>
            </a:r>
          </a:p>
        </p:txBody>
      </p:sp>
      <p:pic>
        <p:nvPicPr>
          <p:cNvPr id="16388" name="Picture 5" descr="http://www.jumpinjames.co.uk/images/sgb%20design%20logo.gif"/>
          <p:cNvPicPr>
            <a:picLocks noChangeAspect="1" noChangeArrowheads="1"/>
          </p:cNvPicPr>
          <p:nvPr/>
        </p:nvPicPr>
        <p:blipFill>
          <a:blip r:embed="rId2" cstate="print"/>
          <a:srcRect/>
          <a:stretch>
            <a:fillRect/>
          </a:stretch>
        </p:blipFill>
        <p:spPr bwMode="auto">
          <a:xfrm>
            <a:off x="6781800" y="4633913"/>
            <a:ext cx="1981200" cy="2224087"/>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5B139-EA7E-4BE2-8869-D450616C7070}"/>
              </a:ext>
            </a:extLst>
          </p:cNvPr>
          <p:cNvSpPr>
            <a:spLocks noGrp="1"/>
          </p:cNvSpPr>
          <p:nvPr>
            <p:ph type="title"/>
          </p:nvPr>
        </p:nvSpPr>
        <p:spPr>
          <a:xfrm>
            <a:off x="495300" y="228600"/>
            <a:ext cx="8153400" cy="990600"/>
          </a:xfrm>
        </p:spPr>
        <p:txBody>
          <a:bodyPr/>
          <a:lstStyle/>
          <a:p>
            <a:r>
              <a:rPr lang="en-US" sz="4000" dirty="0">
                <a:latin typeface="Calibri" panose="020F0502020204030204" pitchFamily="34" charset="0"/>
                <a:cs typeface="Calibri" panose="020F0502020204030204" pitchFamily="34" charset="0"/>
              </a:rPr>
              <a:t>Continuous Monitoring</a:t>
            </a:r>
          </a:p>
        </p:txBody>
      </p:sp>
      <p:pic>
        <p:nvPicPr>
          <p:cNvPr id="4" name="Picture 3">
            <a:extLst>
              <a:ext uri="{FF2B5EF4-FFF2-40B4-BE49-F238E27FC236}">
                <a16:creationId xmlns:a16="http://schemas.microsoft.com/office/drawing/2014/main" id="{8932FF5E-E22A-4892-927A-C9DB237FB84F}"/>
              </a:ext>
            </a:extLst>
          </p:cNvPr>
          <p:cNvPicPr>
            <a:picLocks noChangeAspect="1"/>
          </p:cNvPicPr>
          <p:nvPr/>
        </p:nvPicPr>
        <p:blipFill>
          <a:blip r:embed="rId2"/>
          <a:stretch>
            <a:fillRect/>
          </a:stretch>
        </p:blipFill>
        <p:spPr>
          <a:xfrm>
            <a:off x="0" y="2743200"/>
            <a:ext cx="9144000" cy="3141336"/>
          </a:xfrm>
          <a:prstGeom prst="rect">
            <a:avLst/>
          </a:prstGeom>
        </p:spPr>
      </p:pic>
    </p:spTree>
    <p:extLst>
      <p:ext uri="{BB962C8B-B14F-4D97-AF65-F5344CB8AC3E}">
        <p14:creationId xmlns:p14="http://schemas.microsoft.com/office/powerpoint/2010/main" val="23813036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7F77D-D0E1-4E62-A344-43B92D99505D}"/>
              </a:ext>
            </a:extLst>
          </p:cNvPr>
          <p:cNvSpPr>
            <a:spLocks noGrp="1"/>
          </p:cNvSpPr>
          <p:nvPr>
            <p:ph type="title"/>
          </p:nvPr>
        </p:nvSpPr>
        <p:spPr/>
        <p:txBody>
          <a:bodyPr/>
          <a:lstStyle/>
          <a:p>
            <a:r>
              <a:rPr lang="en-US" sz="4000" dirty="0">
                <a:latin typeface="Calibri" panose="020F0502020204030204" pitchFamily="34" charset="0"/>
                <a:cs typeface="Calibri" panose="020F0502020204030204" pitchFamily="34" charset="0"/>
              </a:rPr>
              <a:t>What is Nagios?</a:t>
            </a:r>
          </a:p>
        </p:txBody>
      </p:sp>
      <p:sp>
        <p:nvSpPr>
          <p:cNvPr id="3" name="Content Placeholder 2">
            <a:extLst>
              <a:ext uri="{FF2B5EF4-FFF2-40B4-BE49-F238E27FC236}">
                <a16:creationId xmlns:a16="http://schemas.microsoft.com/office/drawing/2014/main" id="{4E5D1DFB-C092-489A-B681-51C93C71C458}"/>
              </a:ext>
            </a:extLst>
          </p:cNvPr>
          <p:cNvSpPr>
            <a:spLocks noGrp="1"/>
          </p:cNvSpPr>
          <p:nvPr>
            <p:ph sz="quarter" idx="1"/>
          </p:nvPr>
        </p:nvSpPr>
        <p:spPr>
          <a:xfrm>
            <a:off x="495300" y="1828800"/>
            <a:ext cx="8153400" cy="4114800"/>
          </a:xfrm>
        </p:spPr>
        <p:txBody>
          <a:bodyPr/>
          <a:lstStyle/>
          <a:p>
            <a:r>
              <a:rPr lang="en-US" sz="2000" dirty="0">
                <a:latin typeface="Calibri" panose="020F0502020204030204" pitchFamily="34" charset="0"/>
                <a:cs typeface="Calibri" panose="020F0502020204030204" pitchFamily="34" charset="0"/>
              </a:rPr>
              <a:t>Nagios is used for Continuous monitoring of systems, applications, services, and business processes </a:t>
            </a:r>
            <a:r>
              <a:rPr lang="en-US" sz="2000" dirty="0" err="1">
                <a:latin typeface="Calibri" panose="020F0502020204030204" pitchFamily="34" charset="0"/>
                <a:cs typeface="Calibri" panose="020F0502020204030204" pitchFamily="34" charset="0"/>
              </a:rPr>
              <a:t>etc</a:t>
            </a:r>
            <a:r>
              <a:rPr lang="en-US" sz="2000" dirty="0">
                <a:latin typeface="Calibri" panose="020F0502020204030204" pitchFamily="34" charset="0"/>
                <a:cs typeface="Calibri" panose="020F0502020204030204" pitchFamily="34" charset="0"/>
              </a:rPr>
              <a:t> in a DevOps culture. In the event of a failure, Nagios can alert technical staff of the problem, allowing them to begin remediation processes before outages affect business processes, end-users, or customers. With Nagios, you don’t have to explain why an unseen infrastructure outage affect your organization’s bottom line.</a:t>
            </a:r>
          </a:p>
        </p:txBody>
      </p:sp>
    </p:spTree>
    <p:extLst>
      <p:ext uri="{BB962C8B-B14F-4D97-AF65-F5344CB8AC3E}">
        <p14:creationId xmlns:p14="http://schemas.microsoft.com/office/powerpoint/2010/main" val="27936804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5798E-6DBF-44CB-8DFB-BF5B9DD146B7}"/>
              </a:ext>
            </a:extLst>
          </p:cNvPr>
          <p:cNvSpPr>
            <a:spLocks noGrp="1"/>
          </p:cNvSpPr>
          <p:nvPr>
            <p:ph type="title"/>
          </p:nvPr>
        </p:nvSpPr>
        <p:spPr/>
        <p:txBody>
          <a:bodyPr/>
          <a:lstStyle/>
          <a:p>
            <a:r>
              <a:rPr lang="en-US" dirty="0"/>
              <a:t>How Nagios works</a:t>
            </a:r>
          </a:p>
        </p:txBody>
      </p:sp>
      <p:pic>
        <p:nvPicPr>
          <p:cNvPr id="5" name="Picture 4">
            <a:extLst>
              <a:ext uri="{FF2B5EF4-FFF2-40B4-BE49-F238E27FC236}">
                <a16:creationId xmlns:a16="http://schemas.microsoft.com/office/drawing/2014/main" id="{C3D9C9FD-C379-42B9-97ED-4AF3022FFCAD}"/>
              </a:ext>
            </a:extLst>
          </p:cNvPr>
          <p:cNvPicPr>
            <a:picLocks noChangeAspect="1"/>
          </p:cNvPicPr>
          <p:nvPr/>
        </p:nvPicPr>
        <p:blipFill>
          <a:blip r:embed="rId2"/>
          <a:stretch>
            <a:fillRect/>
          </a:stretch>
        </p:blipFill>
        <p:spPr>
          <a:xfrm>
            <a:off x="0" y="3429000"/>
            <a:ext cx="9144000" cy="2638972"/>
          </a:xfrm>
          <a:prstGeom prst="rect">
            <a:avLst/>
          </a:prstGeom>
        </p:spPr>
      </p:pic>
      <p:pic>
        <p:nvPicPr>
          <p:cNvPr id="6" name="Picture 5">
            <a:extLst>
              <a:ext uri="{FF2B5EF4-FFF2-40B4-BE49-F238E27FC236}">
                <a16:creationId xmlns:a16="http://schemas.microsoft.com/office/drawing/2014/main" id="{3746EEAF-B341-4C75-96A2-4A5C189755D0}"/>
              </a:ext>
            </a:extLst>
          </p:cNvPr>
          <p:cNvPicPr>
            <a:picLocks noChangeAspect="1"/>
          </p:cNvPicPr>
          <p:nvPr/>
        </p:nvPicPr>
        <p:blipFill>
          <a:blip r:embed="rId3"/>
          <a:stretch>
            <a:fillRect/>
          </a:stretch>
        </p:blipFill>
        <p:spPr>
          <a:xfrm>
            <a:off x="-5862" y="2017073"/>
            <a:ext cx="9144000" cy="1335727"/>
          </a:xfrm>
          <a:prstGeom prst="rect">
            <a:avLst/>
          </a:prstGeom>
        </p:spPr>
      </p:pic>
    </p:spTree>
    <p:extLst>
      <p:ext uri="{BB962C8B-B14F-4D97-AF65-F5344CB8AC3E}">
        <p14:creationId xmlns:p14="http://schemas.microsoft.com/office/powerpoint/2010/main" val="42389824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0B9DE-663F-4EDB-BC7A-F38F0D1B4C24}"/>
              </a:ext>
            </a:extLst>
          </p:cNvPr>
          <p:cNvSpPr>
            <a:spLocks noGrp="1"/>
          </p:cNvSpPr>
          <p:nvPr>
            <p:ph type="title"/>
          </p:nvPr>
        </p:nvSpPr>
        <p:spPr/>
        <p:txBody>
          <a:bodyPr/>
          <a:lstStyle/>
          <a:p>
            <a:r>
              <a:rPr lang="en-US" sz="4000" dirty="0">
                <a:latin typeface="Calibri" panose="020F0502020204030204" pitchFamily="34" charset="0"/>
                <a:cs typeface="Calibri" panose="020F0502020204030204" pitchFamily="34" charset="0"/>
              </a:rPr>
              <a:t>Nagios Architecture</a:t>
            </a:r>
          </a:p>
        </p:txBody>
      </p:sp>
      <p:pic>
        <p:nvPicPr>
          <p:cNvPr id="10242" name="Picture 2" descr="https://qphl2.fs.quoracdn.net/main-qimg-f3d33f9b986ee3c37abfc6312692d0e3">
            <a:extLst>
              <a:ext uri="{FF2B5EF4-FFF2-40B4-BE49-F238E27FC236}">
                <a16:creationId xmlns:a16="http://schemas.microsoft.com/office/drawing/2014/main" id="{DA25A107-EA4F-4349-9C07-C870BD940C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10917" r="4134" b="4298"/>
          <a:stretch/>
        </p:blipFill>
        <p:spPr bwMode="auto">
          <a:xfrm>
            <a:off x="303276" y="3200400"/>
            <a:ext cx="8537448" cy="3352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66D6F96-3ADA-4556-8A72-CB62DCF4DE32}"/>
              </a:ext>
            </a:extLst>
          </p:cNvPr>
          <p:cNvSpPr/>
          <p:nvPr/>
        </p:nvSpPr>
        <p:spPr>
          <a:xfrm>
            <a:off x="460249" y="1721004"/>
            <a:ext cx="8458198" cy="1200329"/>
          </a:xfrm>
          <a:prstGeom prst="rect">
            <a:avLst/>
          </a:prstGeom>
        </p:spPr>
        <p:txBody>
          <a:bodyPr wrap="square">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Nagios is built on a server/agents architecture.</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Usually, on a network, a Nagios server is running on a host, and Plugins interact with local and all the remote hosts that need to be monitored.</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These plugins will send information to the Scheduler, which displays that in a GUI.</a:t>
            </a:r>
          </a:p>
        </p:txBody>
      </p:sp>
    </p:spTree>
    <p:extLst>
      <p:ext uri="{BB962C8B-B14F-4D97-AF65-F5344CB8AC3E}">
        <p14:creationId xmlns:p14="http://schemas.microsoft.com/office/powerpoint/2010/main" val="35622139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qphl2.fs.quoracdn.net/main-qimg-02a804d78e46cd53ba444b7406ca05dc">
            <a:extLst>
              <a:ext uri="{FF2B5EF4-FFF2-40B4-BE49-F238E27FC236}">
                <a16:creationId xmlns:a16="http://schemas.microsoft.com/office/drawing/2014/main" id="{31514BAF-215F-406A-AFC7-ED10FFE008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3321840"/>
            <a:ext cx="8458200" cy="34827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A8ACE3-A208-4332-992C-BDCEB74B68F3}"/>
              </a:ext>
            </a:extLst>
          </p:cNvPr>
          <p:cNvSpPr>
            <a:spLocks noGrp="1"/>
          </p:cNvSpPr>
          <p:nvPr>
            <p:ph type="title"/>
          </p:nvPr>
        </p:nvSpPr>
        <p:spPr/>
        <p:txBody>
          <a:bodyPr/>
          <a:lstStyle/>
          <a:p>
            <a:r>
              <a:rPr lang="en-US" dirty="0"/>
              <a:t>What is NRPE</a:t>
            </a:r>
          </a:p>
        </p:txBody>
      </p:sp>
      <p:sp>
        <p:nvSpPr>
          <p:cNvPr id="5" name="Rectangle 4">
            <a:extLst>
              <a:ext uri="{FF2B5EF4-FFF2-40B4-BE49-F238E27FC236}">
                <a16:creationId xmlns:a16="http://schemas.microsoft.com/office/drawing/2014/main" id="{3D625D83-2B58-45E7-A5C9-337F6B9DBB3D}"/>
              </a:ext>
            </a:extLst>
          </p:cNvPr>
          <p:cNvSpPr/>
          <p:nvPr/>
        </p:nvSpPr>
        <p:spPr>
          <a:xfrm>
            <a:off x="152400" y="1752600"/>
            <a:ext cx="8991600" cy="1754326"/>
          </a:xfrm>
          <a:prstGeom prst="rect">
            <a:avLst/>
          </a:prstGeom>
        </p:spPr>
        <p:txBody>
          <a:bodyPr wrap="square">
            <a:spAutoFit/>
          </a:bodyPr>
          <a:lstStyle/>
          <a:p>
            <a:r>
              <a:rPr lang="en-US" dirty="0">
                <a:solidFill>
                  <a:srgbClr val="333333"/>
                </a:solidFill>
                <a:latin typeface="q_serif"/>
              </a:rPr>
              <a:t>NRPE (Nagios Remote Plugin Executor)</a:t>
            </a:r>
          </a:p>
          <a:p>
            <a:r>
              <a:rPr lang="en-US" dirty="0">
                <a:solidFill>
                  <a:srgbClr val="333333"/>
                </a:solidFill>
                <a:latin typeface="q_serif"/>
              </a:rPr>
              <a:t>The NRPE addon is designed to allow you to execute Nagios plugins on remote Linux/Unix machines. The main reason for doing this is to allow Nagios to monitor “local” resources (like CPU load, memory usage, etc.) on remote machines. Since these public resources are not usually exposed to external machines, an agent like NRPE must be installed on the remote Linux/Unix machines.</a:t>
            </a:r>
            <a:endParaRPr lang="en-US" dirty="0"/>
          </a:p>
        </p:txBody>
      </p:sp>
    </p:spTree>
    <p:extLst>
      <p:ext uri="{BB962C8B-B14F-4D97-AF65-F5344CB8AC3E}">
        <p14:creationId xmlns:p14="http://schemas.microsoft.com/office/powerpoint/2010/main" val="42800959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5E2CF-D4CA-4873-98D3-929BF53E7DB3}"/>
              </a:ext>
            </a:extLst>
          </p:cNvPr>
          <p:cNvSpPr>
            <a:spLocks noGrp="1"/>
          </p:cNvSpPr>
          <p:nvPr>
            <p:ph type="title"/>
          </p:nvPr>
        </p:nvSpPr>
        <p:spPr/>
        <p:txBody>
          <a:bodyPr/>
          <a:lstStyle/>
          <a:p>
            <a:r>
              <a:rPr lang="en-US" sz="4000" dirty="0">
                <a:latin typeface="Calibri" panose="020F0502020204030204" pitchFamily="34" charset="0"/>
                <a:cs typeface="Calibri" panose="020F0502020204030204" pitchFamily="34" charset="0"/>
              </a:rPr>
              <a:t>Active and Passive in Nagios</a:t>
            </a:r>
          </a:p>
        </p:txBody>
      </p:sp>
      <p:pic>
        <p:nvPicPr>
          <p:cNvPr id="4" name="Picture 3">
            <a:extLst>
              <a:ext uri="{FF2B5EF4-FFF2-40B4-BE49-F238E27FC236}">
                <a16:creationId xmlns:a16="http://schemas.microsoft.com/office/drawing/2014/main" id="{EECBAC77-1163-45F0-A3AF-0F4B59686363}"/>
              </a:ext>
            </a:extLst>
          </p:cNvPr>
          <p:cNvPicPr>
            <a:picLocks noChangeAspect="1"/>
          </p:cNvPicPr>
          <p:nvPr/>
        </p:nvPicPr>
        <p:blipFill>
          <a:blip r:embed="rId2"/>
          <a:stretch>
            <a:fillRect/>
          </a:stretch>
        </p:blipFill>
        <p:spPr>
          <a:xfrm>
            <a:off x="2345" y="1909700"/>
            <a:ext cx="9144000" cy="3038600"/>
          </a:xfrm>
          <a:prstGeom prst="rect">
            <a:avLst/>
          </a:prstGeom>
        </p:spPr>
      </p:pic>
    </p:spTree>
    <p:extLst>
      <p:ext uri="{BB962C8B-B14F-4D97-AF65-F5344CB8AC3E}">
        <p14:creationId xmlns:p14="http://schemas.microsoft.com/office/powerpoint/2010/main" val="24243961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0F6BA8-C81F-4956-ADF4-8E97D3160737}"/>
              </a:ext>
            </a:extLst>
          </p:cNvPr>
          <p:cNvSpPr txBox="1"/>
          <p:nvPr/>
        </p:nvSpPr>
        <p:spPr>
          <a:xfrm>
            <a:off x="533400" y="468868"/>
            <a:ext cx="8305800" cy="5632311"/>
          </a:xfrm>
          <a:prstGeom prst="rect">
            <a:avLst/>
          </a:prstGeom>
          <a:noFill/>
        </p:spPr>
        <p:txBody>
          <a:bodyPr wrap="square" rtlCol="0">
            <a:spAutoFit/>
          </a:bodyPr>
          <a:lstStyle/>
          <a:p>
            <a:r>
              <a:rPr lang="en-US" b="1" u="sng" dirty="0"/>
              <a:t>Reference Links</a:t>
            </a:r>
          </a:p>
          <a:p>
            <a:endParaRPr lang="en-US" dirty="0"/>
          </a:p>
          <a:p>
            <a:r>
              <a:rPr lang="en-US" b="1" dirty="0"/>
              <a:t># Installations:</a:t>
            </a:r>
          </a:p>
          <a:p>
            <a:r>
              <a:rPr lang="en-US" dirty="0">
                <a:hlinkClick r:id="rId2"/>
              </a:rPr>
              <a:t>https://github.com/kapilsthakkar25/nagios-eample/blob/master/nagios-server-install.txt</a:t>
            </a:r>
            <a:endParaRPr lang="en-US" dirty="0"/>
          </a:p>
          <a:p>
            <a:r>
              <a:rPr lang="en-US" dirty="0">
                <a:hlinkClick r:id="rId3"/>
              </a:rPr>
              <a:t>https://github.com/kapilsthakkar25/nagios-eample/blob/master/Install-Nagios-Agent-on-client.txt</a:t>
            </a:r>
            <a:endParaRPr lang="en-US" dirty="0"/>
          </a:p>
          <a:p>
            <a:r>
              <a:rPr lang="en-US" dirty="0">
                <a:hlinkClick r:id="rId4"/>
              </a:rPr>
              <a:t>https://www.nagios.org/</a:t>
            </a:r>
            <a:endParaRPr lang="en-US" dirty="0"/>
          </a:p>
          <a:p>
            <a:r>
              <a:rPr lang="en-US" dirty="0">
                <a:hlinkClick r:id="rId5"/>
              </a:rPr>
              <a:t>https://assets.nagios.com/downloads/nagioscore/docs/nagioscore/4/en/toc.html</a:t>
            </a:r>
            <a:endParaRPr lang="en-US" dirty="0"/>
          </a:p>
          <a:p>
            <a:endParaRPr lang="en-US" dirty="0"/>
          </a:p>
          <a:p>
            <a:endParaRPr lang="en-US" dirty="0"/>
          </a:p>
          <a:p>
            <a:r>
              <a:rPr lang="en-US" b="1" dirty="0"/>
              <a:t># Git Example:</a:t>
            </a:r>
          </a:p>
          <a:p>
            <a:r>
              <a:rPr lang="en-US" dirty="0">
                <a:hlinkClick r:id="rId6"/>
              </a:rPr>
              <a:t>https://github.com/kapilsthakkar25/nagios-eample</a:t>
            </a:r>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745406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612775" y="228600"/>
            <a:ext cx="8153400" cy="990600"/>
          </a:xfrm>
        </p:spPr>
        <p:txBody>
          <a:bodyPr/>
          <a:lstStyle/>
          <a:p>
            <a:pPr eaLnBrk="1" hangingPunct="1"/>
            <a:r>
              <a:rPr lang="en-US" sz="8000"/>
              <a:t>Thanks…!!!</a:t>
            </a:r>
          </a:p>
        </p:txBody>
      </p:sp>
      <p:sp>
        <p:nvSpPr>
          <p:cNvPr id="2" name="TextBox 1">
            <a:extLst>
              <a:ext uri="{FF2B5EF4-FFF2-40B4-BE49-F238E27FC236}">
                <a16:creationId xmlns:a16="http://schemas.microsoft.com/office/drawing/2014/main" id="{C963B562-A6F7-4585-9250-8B7985FA0A0A}"/>
              </a:ext>
            </a:extLst>
          </p:cNvPr>
          <p:cNvSpPr txBox="1"/>
          <p:nvPr/>
        </p:nvSpPr>
        <p:spPr>
          <a:xfrm>
            <a:off x="612775" y="2286000"/>
            <a:ext cx="5430129" cy="2585323"/>
          </a:xfrm>
          <a:prstGeom prst="rect">
            <a:avLst/>
          </a:prstGeom>
          <a:noFill/>
        </p:spPr>
        <p:txBody>
          <a:bodyPr wrap="square" rtlCol="0">
            <a:spAutoFit/>
          </a:bodyPr>
          <a:lstStyle/>
          <a:p>
            <a:r>
              <a:rPr lang="en-US" b="1" u="sng" dirty="0"/>
              <a:t>Contact Details:</a:t>
            </a:r>
          </a:p>
          <a:p>
            <a:endParaRPr lang="en-US" dirty="0"/>
          </a:p>
          <a:p>
            <a:pPr marL="285750" indent="-285750">
              <a:lnSpc>
                <a:spcPct val="200000"/>
              </a:lnSpc>
              <a:buFont typeface="Wingdings" panose="05000000000000000000" pitchFamily="2" charset="2"/>
              <a:buChar char="q"/>
            </a:pPr>
            <a:r>
              <a:rPr lang="en-US" dirty="0"/>
              <a:t>Name: Kapil Thakkar (DevOps Trainer)</a:t>
            </a:r>
          </a:p>
          <a:p>
            <a:pPr marL="285750" indent="-285750">
              <a:lnSpc>
                <a:spcPct val="200000"/>
              </a:lnSpc>
              <a:buFont typeface="Wingdings" panose="05000000000000000000" pitchFamily="2" charset="2"/>
              <a:buChar char="q"/>
            </a:pPr>
            <a:r>
              <a:rPr lang="en-US" dirty="0"/>
              <a:t>Email ID: </a:t>
            </a:r>
            <a:r>
              <a:rPr lang="en-US" dirty="0">
                <a:hlinkClick r:id="rId2"/>
              </a:rPr>
              <a:t>kapilsthakkar25@gmail.com</a:t>
            </a:r>
            <a:endParaRPr lang="en-US" dirty="0"/>
          </a:p>
          <a:p>
            <a:pPr marL="285750" indent="-285750">
              <a:lnSpc>
                <a:spcPct val="200000"/>
              </a:lnSpc>
              <a:buFont typeface="Wingdings" panose="05000000000000000000" pitchFamily="2" charset="2"/>
              <a:buChar char="q"/>
            </a:pPr>
            <a:r>
              <a:rPr lang="en-US" dirty="0"/>
              <a:t>GitHub Repo: </a:t>
            </a:r>
            <a:r>
              <a:rPr lang="en-US" dirty="0">
                <a:hlinkClick r:id="rId3"/>
              </a:rPr>
              <a:t>https://github.com/kapilsthakkar25</a:t>
            </a:r>
            <a:endParaRPr lang="en-US" dirty="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12775" y="228600"/>
            <a:ext cx="8153400" cy="990600"/>
          </a:xfrm>
        </p:spPr>
        <p:txBody>
          <a:bodyPr/>
          <a:lstStyle/>
          <a:p>
            <a:pPr eaLnBrk="1" hangingPunct="1"/>
            <a:r>
              <a:rPr lang="en-US" altLang="ko-KR" b="1" dirty="0">
                <a:latin typeface="Calibri" panose="020F0502020204030204" pitchFamily="34" charset="0"/>
                <a:ea typeface="굴림" charset="-127"/>
                <a:cs typeface="Calibri" panose="020F0502020204030204" pitchFamily="34" charset="0"/>
              </a:rPr>
              <a:t>Development :</a:t>
            </a:r>
            <a:r>
              <a:rPr lang="en-US" altLang="ko-KR" dirty="0">
                <a:latin typeface="Calibri" panose="020F0502020204030204" pitchFamily="34" charset="0"/>
                <a:ea typeface="굴림" charset="-127"/>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p:sp>
        <p:nvSpPr>
          <p:cNvPr id="17411" name="Rectangle 3"/>
          <p:cNvSpPr>
            <a:spLocks noGrp="1" noChangeArrowheads="1"/>
          </p:cNvSpPr>
          <p:nvPr>
            <p:ph sz="quarter" idx="1"/>
          </p:nvPr>
        </p:nvSpPr>
        <p:spPr>
          <a:xfrm>
            <a:off x="612775" y="1600200"/>
            <a:ext cx="4873625" cy="4495800"/>
          </a:xfrm>
        </p:spPr>
        <p:txBody>
          <a:bodyPr/>
          <a:lstStyle/>
          <a:p>
            <a:pPr eaLnBrk="1" hangingPunct="1"/>
            <a:r>
              <a:rPr lang="en-US" sz="2400">
                <a:latin typeface="Calibri" panose="020F0502020204030204" pitchFamily="34" charset="0"/>
                <a:cs typeface="Calibri" panose="020F0502020204030204" pitchFamily="34" charset="0"/>
              </a:rPr>
              <a:t>On receiving system design documents, the work is divided in modules/units and actual coding is started. </a:t>
            </a:r>
          </a:p>
          <a:p>
            <a:pPr eaLnBrk="1" hangingPunct="1"/>
            <a:r>
              <a:rPr lang="en-US" sz="2400">
                <a:latin typeface="Calibri" panose="020F0502020204030204" pitchFamily="34" charset="0"/>
                <a:cs typeface="Calibri" panose="020F0502020204030204" pitchFamily="34" charset="0"/>
              </a:rPr>
              <a:t>Since, in this phase the code is produced so it is the main focus for the developer. This is the longest phase of the software development life cycle.</a:t>
            </a:r>
          </a:p>
        </p:txBody>
      </p:sp>
      <p:pic>
        <p:nvPicPr>
          <p:cNvPr id="17412" name="Picture 5" descr="http://2.bp.blogspot.com/-xLwJaNzNQvw/UCjbGf8vrWI/AAAAAAAACmc/5I-sZ8CiFvc/s320/HTML-code-bloggercall.png"/>
          <p:cNvPicPr>
            <a:picLocks noChangeAspect="1" noChangeArrowheads="1"/>
          </p:cNvPicPr>
          <p:nvPr/>
        </p:nvPicPr>
        <p:blipFill>
          <a:blip r:embed="rId2" cstate="print"/>
          <a:srcRect/>
          <a:stretch>
            <a:fillRect/>
          </a:stretch>
        </p:blipFill>
        <p:spPr bwMode="auto">
          <a:xfrm rot="1109407">
            <a:off x="5187950" y="1895475"/>
            <a:ext cx="3886200" cy="3559175"/>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12775" y="228600"/>
            <a:ext cx="8153400" cy="990600"/>
          </a:xfrm>
        </p:spPr>
        <p:txBody>
          <a:bodyPr/>
          <a:lstStyle/>
          <a:p>
            <a:pPr eaLnBrk="1" hangingPunct="1"/>
            <a:r>
              <a:rPr lang="en-US" altLang="ko-KR" b="1">
                <a:latin typeface="Calibri" panose="020F0502020204030204" pitchFamily="34" charset="0"/>
                <a:ea typeface="굴림" charset="-127"/>
                <a:cs typeface="Calibri" panose="020F0502020204030204" pitchFamily="34" charset="0"/>
              </a:rPr>
              <a:t>Testing</a:t>
            </a:r>
            <a:endParaRPr lang="en-US">
              <a:latin typeface="Calibri" panose="020F0502020204030204" pitchFamily="34" charset="0"/>
              <a:cs typeface="Calibri" panose="020F0502020204030204" pitchFamily="34" charset="0"/>
            </a:endParaRPr>
          </a:p>
        </p:txBody>
      </p:sp>
      <p:sp>
        <p:nvSpPr>
          <p:cNvPr id="18435" name="Rectangle 3"/>
          <p:cNvSpPr>
            <a:spLocks noGrp="1" noChangeArrowheads="1"/>
          </p:cNvSpPr>
          <p:nvPr>
            <p:ph sz="quarter" idx="1"/>
          </p:nvPr>
        </p:nvSpPr>
        <p:spPr>
          <a:xfrm>
            <a:off x="612775" y="1600200"/>
            <a:ext cx="8153400" cy="4495800"/>
          </a:xfrm>
        </p:spPr>
        <p:txBody>
          <a:bodyPr/>
          <a:lstStyle/>
          <a:p>
            <a:pPr eaLnBrk="1" hangingPunct="1"/>
            <a:r>
              <a:rPr lang="en-US" sz="2400">
                <a:latin typeface="Calibri" panose="020F0502020204030204" pitchFamily="34" charset="0"/>
                <a:cs typeface="Calibri" panose="020F0502020204030204" pitchFamily="34" charset="0"/>
              </a:rPr>
              <a:t>After the code is developed it is tested against the requirements to make sure that the product is actually solving the needs addressed and gathered during the requirements phase. </a:t>
            </a:r>
          </a:p>
          <a:p>
            <a:pPr eaLnBrk="1" hangingPunct="1"/>
            <a:r>
              <a:rPr lang="en-US" sz="2400">
                <a:latin typeface="Calibri" panose="020F0502020204030204" pitchFamily="34" charset="0"/>
                <a:cs typeface="Calibri" panose="020F0502020204030204" pitchFamily="34" charset="0"/>
              </a:rPr>
              <a:t>During this phase unit testing, integration testing, system testing, acceptance testing are done.</a:t>
            </a:r>
          </a:p>
        </p:txBody>
      </p:sp>
      <p:pic>
        <p:nvPicPr>
          <p:cNvPr id="18436" name="Picture 5" descr="http://t0.gstatic.com/images?q=tbn:ANd9GcQPSz_DhykBCNQwfAG8OuvFiNzrRlOggnRceJnVt1AZCd1Uy7qduQ"/>
          <p:cNvPicPr>
            <a:picLocks noChangeAspect="1" noChangeArrowheads="1"/>
          </p:cNvPicPr>
          <p:nvPr/>
        </p:nvPicPr>
        <p:blipFill>
          <a:blip r:embed="rId2" cstate="print"/>
          <a:srcRect/>
          <a:stretch>
            <a:fillRect/>
          </a:stretch>
        </p:blipFill>
        <p:spPr bwMode="auto">
          <a:xfrm>
            <a:off x="6019800" y="4419600"/>
            <a:ext cx="2438400" cy="2438400"/>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Median</Template>
  <TotalTime>10571</TotalTime>
  <Words>2218</Words>
  <Application>Microsoft Office PowerPoint</Application>
  <PresentationFormat>On-screen Show (4:3)</PresentationFormat>
  <Paragraphs>314</Paragraphs>
  <Slides>77</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77</vt:i4>
      </vt:variant>
    </vt:vector>
  </HeadingPairs>
  <TitlesOfParts>
    <vt:vector size="86" baseType="lpstr">
      <vt:lpstr>Arial</vt:lpstr>
      <vt:lpstr>Arial</vt:lpstr>
      <vt:lpstr>Calibri</vt:lpstr>
      <vt:lpstr>q_serif</vt:lpstr>
      <vt:lpstr>Times New Roman</vt:lpstr>
      <vt:lpstr>Tw Cen MT</vt:lpstr>
      <vt:lpstr>Wingdings</vt:lpstr>
      <vt:lpstr>Wingdings 2</vt:lpstr>
      <vt:lpstr>Median</vt:lpstr>
      <vt:lpstr>PowerPoint Presentation</vt:lpstr>
      <vt:lpstr>PowerPoint Presentation</vt:lpstr>
      <vt:lpstr>Introduction</vt:lpstr>
      <vt:lpstr>What is SDLC? </vt:lpstr>
      <vt:lpstr>Software Development Life Cycle phases? </vt:lpstr>
      <vt:lpstr>Requirement gathering and analysis: </vt:lpstr>
      <vt:lpstr> Design</vt:lpstr>
      <vt:lpstr>Development : </vt:lpstr>
      <vt:lpstr>Testing</vt:lpstr>
      <vt:lpstr>Maintenance </vt:lpstr>
      <vt:lpstr>Model of SDLC</vt:lpstr>
      <vt:lpstr>Waterfall</vt:lpstr>
      <vt:lpstr>PowerPoint Presentation</vt:lpstr>
      <vt:lpstr>Agile Model </vt:lpstr>
      <vt:lpstr>PowerPoint Presentation</vt:lpstr>
      <vt:lpstr>Conclusion</vt:lpstr>
      <vt:lpstr>PowerPoint Presentation</vt:lpstr>
      <vt:lpstr>PowerPoint Presentation</vt:lpstr>
      <vt:lpstr>DevOps Classification</vt:lpstr>
      <vt:lpstr>How DevOps is different from Agile</vt:lpstr>
      <vt:lpstr>Why DevOps</vt:lpstr>
      <vt:lpstr>DevOps Toolchain - Lifecycle</vt:lpstr>
      <vt:lpstr>PowerPoint Presentation</vt:lpstr>
      <vt:lpstr>VCS (Version Control System)</vt:lpstr>
      <vt:lpstr>Git and GitHub</vt:lpstr>
      <vt:lpstr>Git Distributed Architecture</vt:lpstr>
      <vt:lpstr>How git performs in DevOps</vt:lpstr>
      <vt:lpstr>Revert commit in git</vt:lpstr>
      <vt:lpstr>Git - Find list of files in changed in particular commit</vt:lpstr>
      <vt:lpstr>PowerPoint Presentation</vt:lpstr>
      <vt:lpstr>PowerPoint Presentation</vt:lpstr>
      <vt:lpstr>PowerPoint Presentation</vt:lpstr>
      <vt:lpstr>PowerPoint Presentation</vt:lpstr>
      <vt:lpstr>What are Containers?</vt:lpstr>
      <vt:lpstr>Docker Containers vs VMs</vt:lpstr>
      <vt:lpstr>PowerPoint Presentation</vt:lpstr>
      <vt:lpstr>Docker Architecture</vt:lpstr>
      <vt:lpstr>PowerPoint Presentation</vt:lpstr>
      <vt:lpstr>PowerPoint Presentation</vt:lpstr>
      <vt:lpstr>Dockerfile for MongoDB</vt:lpstr>
      <vt:lpstr>PowerPoint Presentation</vt:lpstr>
      <vt:lpstr>How docker is use in SDLC?</vt:lpstr>
      <vt:lpstr>Docker provides consistent computing environment throughout the SDLC</vt:lpstr>
      <vt:lpstr>What is Docker compose</vt:lpstr>
      <vt:lpstr>PowerPoint Presentation</vt:lpstr>
      <vt:lpstr>PowerPoint Presentation</vt:lpstr>
      <vt:lpstr>What is Kubernetes?</vt:lpstr>
      <vt:lpstr>Why use k8s?</vt:lpstr>
      <vt:lpstr>Kubernetes Cluster</vt:lpstr>
      <vt:lpstr>PowerPoint Presentation</vt:lpstr>
      <vt:lpstr>PowerPoint Presentation</vt:lpstr>
      <vt:lpstr>PowerPoint Presentation</vt:lpstr>
      <vt:lpstr>Infra as a Code (IaC)</vt:lpstr>
      <vt:lpstr>Puppet module and manifest</vt:lpstr>
      <vt:lpstr>What is Ansible</vt:lpstr>
      <vt:lpstr>Why Ansible</vt:lpstr>
      <vt:lpstr>Ansible Architecture</vt:lpstr>
      <vt:lpstr>Ansible is Push based CM tool</vt:lpstr>
      <vt:lpstr>PowerPoint Presentation</vt:lpstr>
      <vt:lpstr>PowerPoint Presentation</vt:lpstr>
      <vt:lpstr>PowerPoint Presentation</vt:lpstr>
      <vt:lpstr>What is Continuous Integration</vt:lpstr>
      <vt:lpstr>Jenkins Intro</vt:lpstr>
      <vt:lpstr>Common Jenkins Plugins</vt:lpstr>
      <vt:lpstr>Jenkins with GitHub</vt:lpstr>
      <vt:lpstr>Jenkins Master and Slave</vt:lpstr>
      <vt:lpstr>Jenkins Pipeline Example</vt:lpstr>
      <vt:lpstr>PowerPoint Presentation</vt:lpstr>
      <vt:lpstr>PowerPoint Presentation</vt:lpstr>
      <vt:lpstr>Continuous Monitoring</vt:lpstr>
      <vt:lpstr>What is Nagios?</vt:lpstr>
      <vt:lpstr>How Nagios works</vt:lpstr>
      <vt:lpstr>Nagios Architecture</vt:lpstr>
      <vt:lpstr>What is NRPE</vt:lpstr>
      <vt:lpstr>Active and Passive in Nagios</vt:lpstr>
      <vt:lpstr>PowerPoint Presentation</vt:lpstr>
      <vt:lpstr>Thanks…!!!</vt:lpstr>
    </vt:vector>
  </TitlesOfParts>
  <Company>&lt;arabianhorse&gt;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Sumit</dc:creator>
  <cp:lastModifiedBy>kapil</cp:lastModifiedBy>
  <cp:revision>143</cp:revision>
  <dcterms:created xsi:type="dcterms:W3CDTF">2014-01-09T05:21:35Z</dcterms:created>
  <dcterms:modified xsi:type="dcterms:W3CDTF">2019-05-06T14:15:26Z</dcterms:modified>
</cp:coreProperties>
</file>